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7" r:id="rId2"/>
    <p:sldId id="314" r:id="rId3"/>
    <p:sldId id="258" r:id="rId4"/>
    <p:sldId id="259" r:id="rId5"/>
    <p:sldId id="262" r:id="rId6"/>
    <p:sldId id="268" r:id="rId7"/>
    <p:sldId id="274" r:id="rId8"/>
    <p:sldId id="271" r:id="rId9"/>
    <p:sldId id="272" r:id="rId10"/>
    <p:sldId id="273" r:id="rId11"/>
    <p:sldId id="310" r:id="rId12"/>
    <p:sldId id="322" r:id="rId13"/>
    <p:sldId id="316" r:id="rId14"/>
    <p:sldId id="263" r:id="rId15"/>
    <p:sldId id="265" r:id="rId16"/>
    <p:sldId id="285" r:id="rId17"/>
    <p:sldId id="286" r:id="rId18"/>
    <p:sldId id="287" r:id="rId19"/>
    <p:sldId id="288" r:id="rId20"/>
    <p:sldId id="289" r:id="rId21"/>
    <p:sldId id="290" r:id="rId22"/>
    <p:sldId id="291" r:id="rId23"/>
    <p:sldId id="292" r:id="rId24"/>
    <p:sldId id="293" r:id="rId25"/>
    <p:sldId id="311" r:id="rId26"/>
    <p:sldId id="294" r:id="rId27"/>
    <p:sldId id="312" r:id="rId28"/>
    <p:sldId id="315" r:id="rId29"/>
    <p:sldId id="313" r:id="rId30"/>
    <p:sldId id="296" r:id="rId31"/>
    <p:sldId id="297" r:id="rId32"/>
    <p:sldId id="298" r:id="rId33"/>
    <p:sldId id="299" r:id="rId34"/>
    <p:sldId id="323" r:id="rId35"/>
    <p:sldId id="300" r:id="rId36"/>
    <p:sldId id="301" r:id="rId37"/>
    <p:sldId id="302" r:id="rId38"/>
    <p:sldId id="303" r:id="rId39"/>
    <p:sldId id="309" r:id="rId40"/>
    <p:sldId id="304" r:id="rId41"/>
    <p:sldId id="305" r:id="rId42"/>
    <p:sldId id="306" r:id="rId43"/>
    <p:sldId id="307" r:id="rId44"/>
    <p:sldId id="308" r:id="rId45"/>
    <p:sldId id="283" r:id="rId46"/>
    <p:sldId id="284" r:id="rId47"/>
    <p:sldId id="282" r:id="rId48"/>
    <p:sldId id="32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02"/>
    <p:restoredTop sz="94701"/>
  </p:normalViewPr>
  <p:slideViewPr>
    <p:cSldViewPr snapToGrid="0" snapToObjects="1">
      <p:cViewPr>
        <p:scale>
          <a:sx n="101" d="100"/>
          <a:sy n="101" d="100"/>
        </p:scale>
        <p:origin x="29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6AF9BC-6699-D747-9BE9-2C4D46CCB4EE}" type="datetimeFigureOut">
              <a:rPr lang="en-GB" smtClean="0"/>
              <a:t>09/11/2018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D0BD66-E00B-6F4F-A70E-D65ABE028A34}" type="slidenum">
              <a:rPr lang="en-GB" smtClean="0"/>
              <a:t>‹#›</a:t>
            </a:fld>
            <a:endParaRPr lang="en-GB"/>
          </a:p>
        </p:txBody>
      </p:sp>
    </p:spTree>
    <p:extLst>
      <p:ext uri="{BB962C8B-B14F-4D97-AF65-F5344CB8AC3E}">
        <p14:creationId xmlns:p14="http://schemas.microsoft.com/office/powerpoint/2010/main" val="94637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9A3DE27-7C7B-4AE0-9F9B-580648D3C6A5}" type="slidenum">
              <a:rPr lang="en-GB"/>
              <a:pPr/>
              <a:t>4</a:t>
            </a:fld>
            <a:endParaRPr lang="en-GB"/>
          </a:p>
        </p:txBody>
      </p:sp>
      <p:sp>
        <p:nvSpPr>
          <p:cNvPr id="992258" name="Slide Image Placeholder 1"/>
          <p:cNvSpPr>
            <a:spLocks noGrp="1" noRot="1" noChangeAspect="1" noTextEdit="1"/>
          </p:cNvSpPr>
          <p:nvPr>
            <p:ph type="sldImg"/>
          </p:nvPr>
        </p:nvSpPr>
        <p:spPr>
          <a:xfrm>
            <a:off x="382588" y="685800"/>
            <a:ext cx="6094412" cy="3429000"/>
          </a:xfrm>
          <a:ln/>
        </p:spPr>
      </p:sp>
      <p:sp>
        <p:nvSpPr>
          <p:cNvPr id="992259" name="Notes Placeholder 2"/>
          <p:cNvSpPr>
            <a:spLocks noGrp="1"/>
          </p:cNvSpPr>
          <p:nvPr>
            <p:ph type="body" idx="1"/>
          </p:nvPr>
        </p:nvSpPr>
        <p:spPr>
          <a:xfrm>
            <a:off x="687082" y="4344607"/>
            <a:ext cx="5483837" cy="4113556"/>
          </a:xfrm>
        </p:spPr>
        <p:txBody>
          <a:bodyPr lIns="93177" tIns="46589" rIns="93177" bIns="46589"/>
          <a:lstStyle/>
          <a:p>
            <a:pPr>
              <a:spcBef>
                <a:spcPct val="0"/>
              </a:spcBef>
            </a:pPr>
            <a:r>
              <a:rPr lang="nl-NL" dirty="0" smtClean="0"/>
              <a:t>Diederik Stapel</a:t>
            </a:r>
            <a:endParaRPr lang="nl-NL" dirty="0"/>
          </a:p>
        </p:txBody>
      </p:sp>
      <p:sp>
        <p:nvSpPr>
          <p:cNvPr id="992260" name="Slide Number Placeholder 3"/>
          <p:cNvSpPr txBox="1">
            <a:spLocks noGrp="1"/>
          </p:cNvSpPr>
          <p:nvPr/>
        </p:nvSpPr>
        <p:spPr bwMode="auto">
          <a:xfrm>
            <a:off x="3883852" y="8684826"/>
            <a:ext cx="2972547" cy="45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defRPr>
            </a:lvl9pPr>
          </a:lstStyle>
          <a:p>
            <a:pPr algn="r"/>
            <a:fld id="{518D0111-337B-4F37-8241-106C153B6743}" type="slidenum">
              <a:rPr lang="en-US" sz="1200">
                <a:latin typeface="Calibri" pitchFamily="34" charset="0"/>
                <a:cs typeface="Arial" pitchFamily="34" charset="0"/>
              </a:rPr>
              <a:pPr algn="r"/>
              <a:t>4</a:t>
            </a:fld>
            <a:endParaRPr lang="en-US" sz="1200">
              <a:latin typeface="Calibri" pitchFamily="34" charset="0"/>
              <a:cs typeface="Arial" pitchFamily="34" charset="0"/>
            </a:endParaRPr>
          </a:p>
        </p:txBody>
      </p:sp>
    </p:spTree>
    <p:extLst>
      <p:ext uri="{BB962C8B-B14F-4D97-AF65-F5344CB8AC3E}">
        <p14:creationId xmlns:p14="http://schemas.microsoft.com/office/powerpoint/2010/main" val="1451104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r>
              <a:rPr lang="en-US" baseline="0" dirty="0" smtClean="0"/>
              <a:t>Explain the </a:t>
            </a:r>
            <a:r>
              <a:rPr lang="en-US" baseline="0" dirty="0" err="1" smtClean="0"/>
              <a:t>x</a:t>
            </a:r>
            <a:r>
              <a:rPr lang="en-US" baseline="0" dirty="0" smtClean="0"/>
              <a:t> and </a:t>
            </a:r>
            <a:r>
              <a:rPr lang="en-US" baseline="0" dirty="0" err="1" smtClean="0"/>
              <a:t>y</a:t>
            </a:r>
            <a:r>
              <a:rPr lang="en-US" baseline="0" dirty="0" smtClean="0"/>
              <a:t> axes. </a:t>
            </a:r>
            <a:r>
              <a:rPr lang="en-US" dirty="0" smtClean="0"/>
              <a:t>Publication bias in political science. A 3-fold</a:t>
            </a:r>
            <a:r>
              <a:rPr lang="en-US" baseline="0" dirty="0" smtClean="0"/>
              <a:t> jump right at </a:t>
            </a:r>
            <a:r>
              <a:rPr lang="en-US" baseline="0" dirty="0" err="1" smtClean="0"/>
              <a:t>p</a:t>
            </a:r>
            <a:r>
              <a:rPr lang="en-US" baseline="0" dirty="0" smtClean="0"/>
              <a:t>=0.05.</a:t>
            </a:r>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23</a:t>
            </a:fld>
            <a:endParaRPr lang="en-US"/>
          </a:p>
        </p:txBody>
      </p:sp>
    </p:spTree>
    <p:extLst>
      <p:ext uri="{BB962C8B-B14F-4D97-AF65-F5344CB8AC3E}">
        <p14:creationId xmlns:p14="http://schemas.microsoft.com/office/powerpoint/2010/main" val="131322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easy-peasy</a:t>
            </a:r>
            <a:r>
              <a:rPr lang="en-US" baseline="0" dirty="0" smtClean="0"/>
              <a:t> pre-registration by Uri and the gang: http://aspredicted.org</a:t>
            </a:r>
          </a:p>
          <a:p>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26</a:t>
            </a:fld>
            <a:endParaRPr lang="en-US"/>
          </a:p>
        </p:txBody>
      </p:sp>
    </p:spTree>
    <p:extLst>
      <p:ext uri="{BB962C8B-B14F-4D97-AF65-F5344CB8AC3E}">
        <p14:creationId xmlns:p14="http://schemas.microsoft.com/office/powerpoint/2010/main" val="1876522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30</a:t>
            </a:fld>
            <a:endParaRPr lang="en-US"/>
          </a:p>
        </p:txBody>
      </p:sp>
    </p:spTree>
    <p:extLst>
      <p:ext uri="{BB962C8B-B14F-4D97-AF65-F5344CB8AC3E}">
        <p14:creationId xmlns:p14="http://schemas.microsoft.com/office/powerpoint/2010/main" val="228914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DART no longer counts</a:t>
            </a:r>
            <a:r>
              <a:rPr lang="en-US" baseline="0" dirty="0" smtClean="0"/>
              <a:t> as grass roots—adopted by APSA!</a:t>
            </a:r>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32</a:t>
            </a:fld>
            <a:endParaRPr lang="en-US"/>
          </a:p>
        </p:txBody>
      </p:sp>
    </p:spTree>
    <p:extLst>
      <p:ext uri="{BB962C8B-B14F-4D97-AF65-F5344CB8AC3E}">
        <p14:creationId xmlns:p14="http://schemas.microsoft.com/office/powerpoint/2010/main" val="6372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 </a:t>
            </a:r>
            <a:r>
              <a:rPr lang="en-US" baseline="0" dirty="0" smtClean="0"/>
              <a:t> Explain the </a:t>
            </a:r>
            <a:r>
              <a:rPr lang="en-US" baseline="0" dirty="0" err="1" smtClean="0"/>
              <a:t>x</a:t>
            </a:r>
            <a:r>
              <a:rPr lang="en-US" baseline="0" dirty="0" smtClean="0"/>
              <a:t> and </a:t>
            </a:r>
            <a:r>
              <a:rPr lang="en-US" baseline="0" dirty="0" err="1" smtClean="0"/>
              <a:t>y</a:t>
            </a:r>
            <a:r>
              <a:rPr lang="en-US" baseline="0" dirty="0" smtClean="0"/>
              <a:t> axes. </a:t>
            </a:r>
            <a:r>
              <a:rPr lang="en-US" dirty="0" smtClean="0"/>
              <a:t>Publication bias in three of the leading general interest journals in economics</a:t>
            </a:r>
            <a:r>
              <a:rPr lang="en-US" baseline="0" dirty="0" smtClean="0"/>
              <a:t> </a:t>
            </a:r>
            <a:r>
              <a:rPr lang="en-US" dirty="0" smtClean="0"/>
              <a:t>This figure alone does not tell us if it is data mining that leads to the skewed results, or if researchers are honest but journal editor discriminate against “barely not significant” estimates.</a:t>
            </a:r>
          </a:p>
          <a:p>
            <a:r>
              <a:rPr lang="en-US" dirty="0" smtClean="0"/>
              <a:t>-- Also mention that these findings of publication bias may only be </a:t>
            </a:r>
            <a:r>
              <a:rPr lang="en-US" b="1" dirty="0" smtClean="0"/>
              <a:t>the tip of the iceberg</a:t>
            </a:r>
            <a:r>
              <a:rPr lang="en-US" dirty="0" smtClean="0"/>
              <a:t>, once you think about all of the studies / results that are never published at all, never</a:t>
            </a:r>
            <a:r>
              <a:rPr lang="en-US" baseline="0" dirty="0" smtClean="0"/>
              <a:t> see the light of day. There is increasing evidence from the medical trial literature, where registration has been around for a while, that lots of registered studies never get published, or get published slower, and these delayed or vanishing studies are much more likely to have null results.</a:t>
            </a:r>
            <a:endParaRPr lang="en-US" dirty="0" smtClean="0"/>
          </a:p>
          <a:p>
            <a:endParaRPr lang="en-US" dirty="0" smtClean="0"/>
          </a:p>
          <a:p>
            <a:r>
              <a:rPr lang="en-US" dirty="0" smtClean="0"/>
              <a:t>-- </a:t>
            </a:r>
            <a:r>
              <a:rPr lang="en-US" sz="1200" b="0" i="0" u="none" strike="noStrike" kern="1200" baseline="0" dirty="0" smtClean="0">
                <a:solidFill>
                  <a:schemeClr val="tx1"/>
                </a:solidFill>
                <a:latin typeface="+mn-lt"/>
                <a:ea typeface="+mn-ea"/>
                <a:cs typeface="+mn-cs"/>
              </a:rPr>
              <a:t>STAR WARS: THE EMPIRICS STRIKE BACK</a:t>
            </a:r>
          </a:p>
          <a:p>
            <a:r>
              <a:rPr lang="en-US" sz="1200" b="0" i="0" u="none" strike="noStrike" kern="1200" baseline="0" dirty="0" smtClean="0">
                <a:solidFill>
                  <a:schemeClr val="tx1"/>
                </a:solidFill>
                <a:latin typeface="+mn-lt"/>
                <a:ea typeface="+mn-ea"/>
                <a:cs typeface="+mn-cs"/>
              </a:rPr>
              <a:t>Abel </a:t>
            </a:r>
            <a:r>
              <a:rPr lang="en-US" sz="1200" b="0" i="0" u="none" strike="noStrike" kern="1200" baseline="0" dirty="0" err="1" smtClean="0">
                <a:solidFill>
                  <a:schemeClr val="tx1"/>
                </a:solidFill>
                <a:latin typeface="+mn-lt"/>
                <a:ea typeface="+mn-ea"/>
                <a:cs typeface="+mn-cs"/>
              </a:rPr>
              <a:t>Brodeury</a:t>
            </a:r>
            <a:r>
              <a:rPr lang="en-US" sz="1200" b="0" i="0" u="none" strike="noStrike" kern="1200" baseline="0" dirty="0" smtClean="0">
                <a:solidFill>
                  <a:schemeClr val="tx1"/>
                </a:solidFill>
                <a:latin typeface="+mn-lt"/>
                <a:ea typeface="+mn-ea"/>
                <a:cs typeface="+mn-cs"/>
              </a:rPr>
              <a:t> Mathias </a:t>
            </a:r>
            <a:r>
              <a:rPr lang="en-US" sz="1200" b="0" i="0" u="none" strike="noStrike" kern="1200" baseline="0" dirty="0" err="1" smtClean="0">
                <a:solidFill>
                  <a:schemeClr val="tx1"/>
                </a:solidFill>
                <a:latin typeface="+mn-lt"/>
                <a:ea typeface="+mn-ea"/>
                <a:cs typeface="+mn-cs"/>
              </a:rPr>
              <a:t>Léz</a:t>
            </a:r>
            <a:r>
              <a:rPr lang="en-US" sz="1200" b="0" i="0" u="none" strike="noStrike" kern="1200" baseline="0" dirty="0" smtClean="0">
                <a:solidFill>
                  <a:schemeClr val="tx1"/>
                </a:solidFill>
                <a:latin typeface="+mn-lt"/>
                <a:ea typeface="+mn-ea"/>
                <a:cs typeface="+mn-cs"/>
              </a:rPr>
              <a:t> Marc </a:t>
            </a:r>
            <a:r>
              <a:rPr lang="en-US" sz="1200" b="0" i="0" u="none" strike="noStrike" kern="1200" baseline="0" dirty="0" err="1" smtClean="0">
                <a:solidFill>
                  <a:schemeClr val="tx1"/>
                </a:solidFill>
                <a:latin typeface="+mn-lt"/>
                <a:ea typeface="+mn-ea"/>
                <a:cs typeface="+mn-cs"/>
              </a:rPr>
              <a:t>Sangnierx</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Yanos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Zylberberg</a:t>
            </a:r>
            <a:r>
              <a:rPr lang="en-US" sz="1200" b="0" i="0" u="none" strike="noStrike" kern="1200" baseline="0" dirty="0" smtClean="0">
                <a:solidFill>
                  <a:schemeClr val="tx1"/>
                </a:solidFill>
                <a:latin typeface="+mn-lt"/>
                <a:ea typeface="+mn-ea"/>
                <a:cs typeface="+mn-cs"/>
              </a:rPr>
              <a:t>{ June 2012</a:t>
            </a:r>
          </a:p>
          <a:p>
            <a:r>
              <a:rPr lang="en-US" sz="1200" b="0" i="0" u="none" strike="noStrike" kern="1200" baseline="0" dirty="0" smtClean="0">
                <a:solidFill>
                  <a:schemeClr val="tx1"/>
                </a:solidFill>
                <a:latin typeface="+mn-lt"/>
                <a:ea typeface="+mn-ea"/>
                <a:cs typeface="+mn-cs"/>
              </a:rPr>
              <a:t>Abstract: Journals favor rejections of the null hypothesis. This selection upon results may distort the behavior of researchers. Using 50,000 tests published between 2005 and 2011 in the AER, JPE and QJE, we identify a residual in the distribution of tests that cannot be explained by selection. The distribution of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exhibits a camel shape with abundant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above :25, a valley between :25 and :10 and a bump slightly under :05. Missing tests are those which would have been accepted but close to being rejected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between :25 and :10). We show that this pattern corresponds to a shift in the distribution of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between 10% and 20% of marginally rejected tests</a:t>
            </a:r>
          </a:p>
          <a:p>
            <a:r>
              <a:rPr lang="en-US" sz="1200" b="0" i="0" u="none" strike="noStrike" kern="1200" baseline="0" dirty="0" smtClean="0">
                <a:solidFill>
                  <a:schemeClr val="tx1"/>
                </a:solidFill>
                <a:latin typeface="+mn-lt"/>
                <a:ea typeface="+mn-ea"/>
                <a:cs typeface="+mn-cs"/>
              </a:rPr>
              <a:t>are misallocated. Our interpretation is that researchers might be tempted to inflate the value of their tests by choosing the specification that provides the</a:t>
            </a:r>
          </a:p>
          <a:p>
            <a:r>
              <a:rPr lang="en-US" sz="1200" b="0" i="0" u="none" strike="noStrike" kern="1200" baseline="0" dirty="0" smtClean="0">
                <a:solidFill>
                  <a:schemeClr val="tx1"/>
                </a:solidFill>
                <a:latin typeface="+mn-lt"/>
                <a:ea typeface="+mn-ea"/>
                <a:cs typeface="+mn-cs"/>
              </a:rPr>
              <a:t>highest statistics. Note that Inflation is larger in articles where stars are used in order to highlight statistical significance and lower in articles with theoretical models.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33</a:t>
            </a:fld>
            <a:endParaRPr lang="en-US"/>
          </a:p>
        </p:txBody>
      </p:sp>
    </p:spTree>
    <p:extLst>
      <p:ext uri="{BB962C8B-B14F-4D97-AF65-F5344CB8AC3E}">
        <p14:creationId xmlns:p14="http://schemas.microsoft.com/office/powerpoint/2010/main" val="1838030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 </a:t>
            </a:r>
            <a:r>
              <a:rPr lang="en-US" baseline="0" dirty="0" smtClean="0"/>
              <a:t> Explain the </a:t>
            </a:r>
            <a:r>
              <a:rPr lang="en-US" baseline="0" dirty="0" err="1" smtClean="0"/>
              <a:t>x</a:t>
            </a:r>
            <a:r>
              <a:rPr lang="en-US" baseline="0" dirty="0" smtClean="0"/>
              <a:t> and </a:t>
            </a:r>
            <a:r>
              <a:rPr lang="en-US" baseline="0" dirty="0" err="1" smtClean="0"/>
              <a:t>y</a:t>
            </a:r>
            <a:r>
              <a:rPr lang="en-US" baseline="0" dirty="0" smtClean="0"/>
              <a:t> axes. </a:t>
            </a:r>
            <a:r>
              <a:rPr lang="en-US" dirty="0" smtClean="0"/>
              <a:t>Publication bias in three of the leading general interest journals in economics</a:t>
            </a:r>
            <a:r>
              <a:rPr lang="en-US" baseline="0" dirty="0" smtClean="0"/>
              <a:t> </a:t>
            </a:r>
            <a:r>
              <a:rPr lang="en-US" dirty="0" smtClean="0"/>
              <a:t>This figure alone does not tell us if it is data mining that leads to the skewed results, or if researchers are honest but journal editor discriminate against “barely not significant” estimates.</a:t>
            </a:r>
          </a:p>
          <a:p>
            <a:r>
              <a:rPr lang="en-US" dirty="0" smtClean="0"/>
              <a:t>-- Also mention that these findings of publication bias may only be </a:t>
            </a:r>
            <a:r>
              <a:rPr lang="en-US" b="1" dirty="0" smtClean="0"/>
              <a:t>the tip of the iceberg</a:t>
            </a:r>
            <a:r>
              <a:rPr lang="en-US" dirty="0" smtClean="0"/>
              <a:t>, once you think about all of the studies / results that are never published at all, never</a:t>
            </a:r>
            <a:r>
              <a:rPr lang="en-US" baseline="0" dirty="0" smtClean="0"/>
              <a:t> see the light of day. There is increasing evidence from the medical trial literature, where registration has been around for a while, that lots of registered studies never get published, or get published slower, and these delayed or vanishing studies are much more likely to have null results.</a:t>
            </a:r>
            <a:endParaRPr lang="en-US" dirty="0" smtClean="0"/>
          </a:p>
          <a:p>
            <a:endParaRPr lang="en-US" dirty="0" smtClean="0"/>
          </a:p>
          <a:p>
            <a:r>
              <a:rPr lang="en-US" dirty="0" smtClean="0"/>
              <a:t>-- </a:t>
            </a:r>
            <a:r>
              <a:rPr lang="en-US" sz="1200" b="0" i="0" u="none" strike="noStrike" kern="1200" baseline="0" dirty="0" smtClean="0">
                <a:solidFill>
                  <a:schemeClr val="tx1"/>
                </a:solidFill>
                <a:latin typeface="+mn-lt"/>
                <a:ea typeface="+mn-ea"/>
                <a:cs typeface="+mn-cs"/>
              </a:rPr>
              <a:t>STAR WARS: THE EMPIRICS STRIKE BACK</a:t>
            </a:r>
          </a:p>
          <a:p>
            <a:r>
              <a:rPr lang="en-US" sz="1200" b="0" i="0" u="none" strike="noStrike" kern="1200" baseline="0" dirty="0" smtClean="0">
                <a:solidFill>
                  <a:schemeClr val="tx1"/>
                </a:solidFill>
                <a:latin typeface="+mn-lt"/>
                <a:ea typeface="+mn-ea"/>
                <a:cs typeface="+mn-cs"/>
              </a:rPr>
              <a:t>Abel </a:t>
            </a:r>
            <a:r>
              <a:rPr lang="en-US" sz="1200" b="0" i="0" u="none" strike="noStrike" kern="1200" baseline="0" dirty="0" err="1" smtClean="0">
                <a:solidFill>
                  <a:schemeClr val="tx1"/>
                </a:solidFill>
                <a:latin typeface="+mn-lt"/>
                <a:ea typeface="+mn-ea"/>
                <a:cs typeface="+mn-cs"/>
              </a:rPr>
              <a:t>Brodeury</a:t>
            </a:r>
            <a:r>
              <a:rPr lang="en-US" sz="1200" b="0" i="0" u="none" strike="noStrike" kern="1200" baseline="0" dirty="0" smtClean="0">
                <a:solidFill>
                  <a:schemeClr val="tx1"/>
                </a:solidFill>
                <a:latin typeface="+mn-lt"/>
                <a:ea typeface="+mn-ea"/>
                <a:cs typeface="+mn-cs"/>
              </a:rPr>
              <a:t> Mathias </a:t>
            </a:r>
            <a:r>
              <a:rPr lang="en-US" sz="1200" b="0" i="0" u="none" strike="noStrike" kern="1200" baseline="0" dirty="0" err="1" smtClean="0">
                <a:solidFill>
                  <a:schemeClr val="tx1"/>
                </a:solidFill>
                <a:latin typeface="+mn-lt"/>
                <a:ea typeface="+mn-ea"/>
                <a:cs typeface="+mn-cs"/>
              </a:rPr>
              <a:t>Léz</a:t>
            </a:r>
            <a:r>
              <a:rPr lang="en-US" sz="1200" b="0" i="0" u="none" strike="noStrike" kern="1200" baseline="0" dirty="0" smtClean="0">
                <a:solidFill>
                  <a:schemeClr val="tx1"/>
                </a:solidFill>
                <a:latin typeface="+mn-lt"/>
                <a:ea typeface="+mn-ea"/>
                <a:cs typeface="+mn-cs"/>
              </a:rPr>
              <a:t> Marc </a:t>
            </a:r>
            <a:r>
              <a:rPr lang="en-US" sz="1200" b="0" i="0" u="none" strike="noStrike" kern="1200" baseline="0" dirty="0" err="1" smtClean="0">
                <a:solidFill>
                  <a:schemeClr val="tx1"/>
                </a:solidFill>
                <a:latin typeface="+mn-lt"/>
                <a:ea typeface="+mn-ea"/>
                <a:cs typeface="+mn-cs"/>
              </a:rPr>
              <a:t>Sangnierx</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Yanos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Zylberberg</a:t>
            </a:r>
            <a:r>
              <a:rPr lang="en-US" sz="1200" b="0" i="0" u="none" strike="noStrike" kern="1200" baseline="0" dirty="0" smtClean="0">
                <a:solidFill>
                  <a:schemeClr val="tx1"/>
                </a:solidFill>
                <a:latin typeface="+mn-lt"/>
                <a:ea typeface="+mn-ea"/>
                <a:cs typeface="+mn-cs"/>
              </a:rPr>
              <a:t>{ June 2012</a:t>
            </a:r>
          </a:p>
          <a:p>
            <a:r>
              <a:rPr lang="en-US" sz="1200" b="0" i="0" u="none" strike="noStrike" kern="1200" baseline="0" dirty="0" smtClean="0">
                <a:solidFill>
                  <a:schemeClr val="tx1"/>
                </a:solidFill>
                <a:latin typeface="+mn-lt"/>
                <a:ea typeface="+mn-ea"/>
                <a:cs typeface="+mn-cs"/>
              </a:rPr>
              <a:t>Abstract: Journals favor rejections of the null hypothesis. This selection upon results may distort the behavior of researchers. Using 50,000 tests published between 2005 and 2011 in the AER, JPE and QJE, we identify a residual in the distribution of tests that cannot be explained by selection. The distribution of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exhibits a camel shape with abundant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above :25, a valley between :25 and :10 and a bump slightly under :05. Missing tests are those which would have been accepted but close to being rejected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between :25 and :10). We show that this pattern corresponds to a shift in the distribution of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between 10% and 20% of marginally rejected tests</a:t>
            </a:r>
          </a:p>
          <a:p>
            <a:r>
              <a:rPr lang="en-US" sz="1200" b="0" i="0" u="none" strike="noStrike" kern="1200" baseline="0" dirty="0" smtClean="0">
                <a:solidFill>
                  <a:schemeClr val="tx1"/>
                </a:solidFill>
                <a:latin typeface="+mn-lt"/>
                <a:ea typeface="+mn-ea"/>
                <a:cs typeface="+mn-cs"/>
              </a:rPr>
              <a:t>are misallocated. Our interpretation is that researchers might be tempted to inflate the value of their tests by choosing the specification that provides the</a:t>
            </a:r>
          </a:p>
          <a:p>
            <a:r>
              <a:rPr lang="en-US" sz="1200" b="0" i="0" u="none" strike="noStrike" kern="1200" baseline="0" dirty="0" smtClean="0">
                <a:solidFill>
                  <a:schemeClr val="tx1"/>
                </a:solidFill>
                <a:latin typeface="+mn-lt"/>
                <a:ea typeface="+mn-ea"/>
                <a:cs typeface="+mn-cs"/>
              </a:rPr>
              <a:t>highest statistics. Note that Inflation is larger in articles where stars are used in order to highlight statistical significance and lower in articles with theoretical models.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35</a:t>
            </a:fld>
            <a:endParaRPr lang="en-US"/>
          </a:p>
        </p:txBody>
      </p:sp>
    </p:spTree>
    <p:extLst>
      <p:ext uri="{BB962C8B-B14F-4D97-AF65-F5344CB8AC3E}">
        <p14:creationId xmlns:p14="http://schemas.microsoft.com/office/powerpoint/2010/main" val="4929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Casey,</a:t>
            </a:r>
            <a:r>
              <a:rPr lang="en-US" baseline="0" dirty="0" smtClean="0"/>
              <a:t> </a:t>
            </a:r>
            <a:r>
              <a:rPr lang="en-US" baseline="0" dirty="0" err="1" smtClean="0"/>
              <a:t>Glennerster</a:t>
            </a:r>
            <a:r>
              <a:rPr lang="en-US" baseline="0" dirty="0" smtClean="0"/>
              <a:t>, Miguel (2012, QJE)</a:t>
            </a:r>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36</a:t>
            </a:fld>
            <a:endParaRPr lang="en-US"/>
          </a:p>
        </p:txBody>
      </p:sp>
    </p:spTree>
    <p:extLst>
      <p:ext uri="{BB962C8B-B14F-4D97-AF65-F5344CB8AC3E}">
        <p14:creationId xmlns:p14="http://schemas.microsoft.com/office/powerpoint/2010/main" val="698496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37</a:t>
            </a:fld>
            <a:endParaRPr lang="en-US"/>
          </a:p>
        </p:txBody>
      </p:sp>
    </p:spTree>
    <p:extLst>
      <p:ext uri="{BB962C8B-B14F-4D97-AF65-F5344CB8AC3E}">
        <p14:creationId xmlns:p14="http://schemas.microsoft.com/office/powerpoint/2010/main" val="10710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38</a:t>
            </a:fld>
            <a:endParaRPr lang="en-US"/>
          </a:p>
        </p:txBody>
      </p:sp>
    </p:spTree>
    <p:extLst>
      <p:ext uri="{BB962C8B-B14F-4D97-AF65-F5344CB8AC3E}">
        <p14:creationId xmlns:p14="http://schemas.microsoft.com/office/powerpoint/2010/main" val="1503378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Reproducibility</a:t>
            </a:r>
            <a:r>
              <a:rPr lang="en-US" baseline="0" dirty="0" smtClean="0"/>
              <a:t> Project: just on Planet Money recently, Show 677.</a:t>
            </a:r>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40</a:t>
            </a:fld>
            <a:endParaRPr lang="en-US"/>
          </a:p>
        </p:txBody>
      </p:sp>
    </p:spTree>
    <p:extLst>
      <p:ext uri="{BB962C8B-B14F-4D97-AF65-F5344CB8AC3E}">
        <p14:creationId xmlns:p14="http://schemas.microsoft.com/office/powerpoint/2010/main" val="1962446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15</a:t>
            </a:fld>
            <a:endParaRPr lang="en-US"/>
          </a:p>
        </p:txBody>
      </p:sp>
    </p:spTree>
    <p:extLst>
      <p:ext uri="{BB962C8B-B14F-4D97-AF65-F5344CB8AC3E}">
        <p14:creationId xmlns:p14="http://schemas.microsoft.com/office/powerpoint/2010/main" val="1867290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Reproducibility</a:t>
            </a:r>
            <a:r>
              <a:rPr lang="en-US" baseline="0" dirty="0" smtClean="0"/>
              <a:t> Project: just on Planet Money recently, Show 677.</a:t>
            </a:r>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41</a:t>
            </a:fld>
            <a:endParaRPr lang="en-US"/>
          </a:p>
        </p:txBody>
      </p:sp>
    </p:spTree>
    <p:extLst>
      <p:ext uri="{BB962C8B-B14F-4D97-AF65-F5344CB8AC3E}">
        <p14:creationId xmlns:p14="http://schemas.microsoft.com/office/powerpoint/2010/main" val="276418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42</a:t>
            </a:fld>
            <a:endParaRPr lang="en-US"/>
          </a:p>
        </p:txBody>
      </p:sp>
    </p:spTree>
    <p:extLst>
      <p:ext uri="{BB962C8B-B14F-4D97-AF65-F5344CB8AC3E}">
        <p14:creationId xmlns:p14="http://schemas.microsoft.com/office/powerpoint/2010/main" val="1493949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baseline="0" dirty="0" smtClean="0">
                <a:solidFill>
                  <a:schemeClr val="tx1"/>
                </a:solidFill>
                <a:latin typeface="+mn-lt"/>
                <a:ea typeface="+mn-ea"/>
                <a:cs typeface="+mn-cs"/>
              </a:rPr>
              <a:t>(1) Post your code and your data in a trusted public repository.</a:t>
            </a:r>
          </a:p>
          <a:p>
            <a:r>
              <a:rPr lang="en-US" sz="1200" b="0" i="0" u="none" strike="noStrike" kern="1200" baseline="0" dirty="0" smtClean="0">
                <a:solidFill>
                  <a:schemeClr val="tx1"/>
                </a:solidFill>
                <a:latin typeface="+mn-lt"/>
                <a:ea typeface="+mn-ea"/>
                <a:cs typeface="+mn-cs"/>
              </a:rPr>
              <a:t>*Find the appropriate repository:</a:t>
            </a:r>
          </a:p>
          <a:p>
            <a:r>
              <a:rPr lang="en-US" sz="1200" b="0" i="0" u="none" strike="noStrike" kern="1200" baseline="0" dirty="0" smtClean="0">
                <a:solidFill>
                  <a:schemeClr val="tx1"/>
                </a:solidFill>
                <a:latin typeface="+mn-lt"/>
                <a:ea typeface="+mn-ea"/>
                <a:cs typeface="+mn-cs"/>
              </a:rPr>
              <a:t>http://www.re3data.org/</a:t>
            </a:r>
          </a:p>
          <a:p>
            <a:r>
              <a:rPr lang="en-US" sz="1200" b="0" i="0" u="none" strike="noStrike" kern="1200" baseline="0" dirty="0" smtClean="0">
                <a:solidFill>
                  <a:schemeClr val="tx1"/>
                </a:solidFill>
                <a:latin typeface="+mn-lt"/>
                <a:ea typeface="+mn-ea"/>
                <a:cs typeface="+mn-cs"/>
              </a:rPr>
              <a:t>*Repositories will last longer than your own website.</a:t>
            </a:r>
          </a:p>
          <a:p>
            <a:r>
              <a:rPr lang="en-US" sz="1200" b="0" i="0" u="none" strike="noStrike" kern="1200" baseline="0" dirty="0" smtClean="0">
                <a:solidFill>
                  <a:schemeClr val="tx1"/>
                </a:solidFill>
                <a:latin typeface="+mn-lt"/>
                <a:ea typeface="+mn-ea"/>
                <a:cs typeface="+mn-cs"/>
              </a:rPr>
              <a:t>*Repositories are more easily searchable by other researchers.</a:t>
            </a:r>
          </a:p>
          <a:p>
            <a:r>
              <a:rPr lang="en-US" sz="1200" b="0" i="0" u="none" strike="noStrike" kern="1200" baseline="0" dirty="0" smtClean="0">
                <a:solidFill>
                  <a:schemeClr val="tx1"/>
                </a:solidFill>
                <a:latin typeface="+mn-lt"/>
                <a:ea typeface="+mn-ea"/>
                <a:cs typeface="+mn-cs"/>
              </a:rPr>
              <a:t>*Repositories will store your data in a non-proprietary format that won’t become obsolete.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(2) Literate programming: write and command your code in a way that can be understood by humans, not only machines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(3) CONSORT for medical trials, not really in social science – but some good resources are being developed.</a:t>
            </a:r>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47</a:t>
            </a:fld>
            <a:endParaRPr lang="en-US"/>
          </a:p>
        </p:txBody>
      </p:sp>
    </p:spTree>
    <p:extLst>
      <p:ext uri="{BB962C8B-B14F-4D97-AF65-F5344CB8AC3E}">
        <p14:creationId xmlns:p14="http://schemas.microsoft.com/office/powerpoint/2010/main" val="218360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26BED9C-E8BF-5941-A849-E2DC58696C37}" type="slidenum">
              <a:rPr lang="en-US" smtClean="0"/>
              <a:pPr/>
              <a:t>16</a:t>
            </a:fld>
            <a:endParaRPr lang="en-US"/>
          </a:p>
        </p:txBody>
      </p:sp>
    </p:spTree>
    <p:extLst>
      <p:ext uri="{BB962C8B-B14F-4D97-AF65-F5344CB8AC3E}">
        <p14:creationId xmlns:p14="http://schemas.microsoft.com/office/powerpoint/2010/main" val="1940692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26BED9C-E8BF-5941-A849-E2DC58696C37}" type="slidenum">
              <a:rPr lang="en-US" smtClean="0"/>
              <a:pPr/>
              <a:t>17</a:t>
            </a:fld>
            <a:endParaRPr lang="en-US"/>
          </a:p>
        </p:txBody>
      </p:sp>
    </p:spTree>
    <p:extLst>
      <p:ext uri="{BB962C8B-B14F-4D97-AF65-F5344CB8AC3E}">
        <p14:creationId xmlns:p14="http://schemas.microsoft.com/office/powerpoint/2010/main" val="405521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 study</a:t>
            </a:r>
            <a:r>
              <a:rPr lang="en-US" baseline="0" dirty="0" smtClean="0"/>
              <a:t> of researchers who received grants to work with a large, nationally representative data set. Here, the paper authors went back and surveyed all grantees. </a:t>
            </a:r>
            <a:r>
              <a:rPr lang="en-US" dirty="0" smtClean="0"/>
              <a:t>“Strong” results were 40pp more likely to be published, and</a:t>
            </a:r>
            <a:r>
              <a:rPr lang="en-US" baseline="0" dirty="0" smtClean="0"/>
              <a:t> </a:t>
            </a:r>
            <a:r>
              <a:rPr lang="en-US" dirty="0" smtClean="0"/>
              <a:t>60pp more likely to be written up. The file drawer</a:t>
            </a:r>
            <a:r>
              <a:rPr lang="en-US" baseline="0" dirty="0" smtClean="0"/>
              <a:t> </a:t>
            </a:r>
            <a:r>
              <a:rPr lang="en-US" dirty="0" smtClean="0"/>
              <a:t>problem is large. (Franco, Malhotra, </a:t>
            </a:r>
            <a:r>
              <a:rPr lang="en-US" dirty="0" err="1" smtClean="0"/>
              <a:t>Simonovits</a:t>
            </a:r>
            <a:r>
              <a:rPr lang="en-US" dirty="0" smtClean="0"/>
              <a:t> 2014)</a:t>
            </a:r>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18</a:t>
            </a:fld>
            <a:endParaRPr lang="en-US"/>
          </a:p>
        </p:txBody>
      </p:sp>
    </p:spTree>
    <p:extLst>
      <p:ext uri="{BB962C8B-B14F-4D97-AF65-F5344CB8AC3E}">
        <p14:creationId xmlns:p14="http://schemas.microsoft.com/office/powerpoint/2010/main" val="1935209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baseline="0" dirty="0" smtClean="0">
                <a:solidFill>
                  <a:schemeClr val="tx1"/>
                </a:solidFill>
                <a:latin typeface="+mn-lt"/>
                <a:ea typeface="+mn-ea"/>
                <a:cs typeface="+mn-cs"/>
              </a:rPr>
              <a:t>Publication rates of studies related to FDA-approved antidepressants. (See also Ioannidis [2008].) Nearly all trials with positive outcomes are published, a majority of negative-outcome studies were unpublished – all at four years after the study was completed.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Solution: clinicaltrials.gov</a:t>
            </a:r>
          </a:p>
          <a:p>
            <a:r>
              <a:rPr lang="en-US" sz="1200" b="0" i="0" u="none" strike="noStrike" kern="1200" baseline="0" dirty="0" smtClean="0">
                <a:solidFill>
                  <a:schemeClr val="tx1"/>
                </a:solidFill>
                <a:latin typeface="+mn-lt"/>
                <a:ea typeface="+mn-ea"/>
                <a:cs typeface="+mn-cs"/>
              </a:rPr>
              <a:t>*Publicly state all research you will do, what hypotheses you will test, prospectively.</a:t>
            </a:r>
          </a:p>
          <a:p>
            <a:r>
              <a:rPr lang="en-US" sz="1200" b="0" i="0" u="none" strike="noStrike" kern="1200" baseline="0" dirty="0" smtClean="0">
                <a:solidFill>
                  <a:schemeClr val="tx1"/>
                </a:solidFill>
                <a:latin typeface="+mn-lt"/>
                <a:ea typeface="+mn-ea"/>
                <a:cs typeface="+mn-cs"/>
              </a:rPr>
              <a:t>*Near universal adoption in medical RCTs. Numerous journals won’t publish if it’s not registered.</a:t>
            </a:r>
          </a:p>
          <a:p>
            <a:r>
              <a:rPr lang="en-US" sz="1200" b="0" i="0" u="none" strike="noStrike" kern="1200" baseline="0" dirty="0" smtClean="0">
                <a:solidFill>
                  <a:schemeClr val="tx1"/>
                </a:solidFill>
                <a:latin typeface="+mn-lt"/>
                <a:ea typeface="+mn-ea"/>
                <a:cs typeface="+mn-cs"/>
              </a:rPr>
              <a:t>*Even better if registry requires outcomes from after study. Currently limited, but NIH is moving on this.</a:t>
            </a:r>
            <a:endParaRPr lang="en-US" dirty="0"/>
          </a:p>
        </p:txBody>
      </p:sp>
      <p:sp>
        <p:nvSpPr>
          <p:cNvPr id="4" name="Slide Number Placeholder 3"/>
          <p:cNvSpPr>
            <a:spLocks noGrp="1"/>
          </p:cNvSpPr>
          <p:nvPr>
            <p:ph type="sldNum" sz="quarter" idx="10"/>
          </p:nvPr>
        </p:nvSpPr>
        <p:spPr/>
        <p:txBody>
          <a:bodyPr/>
          <a:lstStyle/>
          <a:p>
            <a:fld id="{E26BED9C-E8BF-5941-A849-E2DC58696C37}" type="slidenum">
              <a:rPr lang="en-US" smtClean="0"/>
              <a:pPr/>
              <a:t>19</a:t>
            </a:fld>
            <a:endParaRPr lang="en-US"/>
          </a:p>
        </p:txBody>
      </p:sp>
    </p:spTree>
    <p:extLst>
      <p:ext uri="{BB962C8B-B14F-4D97-AF65-F5344CB8AC3E}">
        <p14:creationId xmlns:p14="http://schemas.microsoft.com/office/powerpoint/2010/main" val="840735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baseline="0" dirty="0" smtClean="0">
                <a:solidFill>
                  <a:schemeClr val="tx1"/>
                </a:solidFill>
                <a:latin typeface="+mn-lt"/>
                <a:ea typeface="+mn-ea"/>
                <a:cs typeface="+mn-cs"/>
              </a:rPr>
              <a:t>*Also called fishing, researcher degrees of freedom, or data-mining.</a:t>
            </a:r>
          </a:p>
        </p:txBody>
      </p:sp>
      <p:sp>
        <p:nvSpPr>
          <p:cNvPr id="4" name="Slide Number Placeholder 3"/>
          <p:cNvSpPr>
            <a:spLocks noGrp="1"/>
          </p:cNvSpPr>
          <p:nvPr>
            <p:ph type="sldNum" sz="quarter" idx="10"/>
          </p:nvPr>
        </p:nvSpPr>
        <p:spPr/>
        <p:txBody>
          <a:bodyPr/>
          <a:lstStyle/>
          <a:p>
            <a:fld id="{E26BED9C-E8BF-5941-A849-E2DC58696C37}" type="slidenum">
              <a:rPr lang="en-US" smtClean="0"/>
              <a:pPr/>
              <a:t>20</a:t>
            </a:fld>
            <a:endParaRPr lang="en-US"/>
          </a:p>
        </p:txBody>
      </p:sp>
    </p:spTree>
    <p:extLst>
      <p:ext uri="{BB962C8B-B14F-4D97-AF65-F5344CB8AC3E}">
        <p14:creationId xmlns:p14="http://schemas.microsoft.com/office/powerpoint/2010/main" val="1033327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0" i="0" u="none" strike="noStrike" kern="1200" baseline="0" dirty="0" smtClean="0">
                <a:solidFill>
                  <a:schemeClr val="tx1"/>
                </a:solidFill>
                <a:latin typeface="+mn-lt"/>
                <a:ea typeface="+mn-ea"/>
                <a:cs typeface="+mn-cs"/>
              </a:rPr>
              <a:t>*Figure 1 shows a skewed distribution of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(which are used to determine the statistical significance of results) across various publications. There is a non-random increase in reported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just below 0.05 (a value commonly used as a threshold in the social sciences), suggesting researchers are tweaking data to verify hypotheses and increase the likelihood of publication (or else </a:t>
            </a:r>
            <a:r>
              <a:rPr lang="en-US" dirty="0" smtClean="0"/>
              <a:t>journal editors are discriminating against “barely not significant” estimates.)</a:t>
            </a:r>
          </a:p>
          <a:p>
            <a:endParaRPr lang="en-US" dirty="0" smtClean="0"/>
          </a:p>
          <a:p>
            <a:r>
              <a:rPr lang="en-US" dirty="0" smtClean="0"/>
              <a:t>This figure alone does not tell us if it is data mining that leads to the skewed results, or if researchers are honest but journal editor discriminate against “barely not significant” estimates. In fact this</a:t>
            </a:r>
            <a:r>
              <a:rPr lang="en-US" baseline="0" dirty="0" smtClean="0"/>
              <a:t> curve should bend in the opposite direction: there should be more outcomes with </a:t>
            </a:r>
            <a:r>
              <a:rPr lang="en-US" baseline="0" dirty="0" err="1" smtClean="0"/>
              <a:t>p</a:t>
            </a:r>
            <a:r>
              <a:rPr lang="en-US" baseline="0" dirty="0" smtClean="0"/>
              <a:t>-values above 0.05 – or, for a null effect, we should see a uniform distribution (flat line). </a:t>
            </a:r>
            <a:endParaRPr lang="en-US" dirty="0" smtClean="0"/>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50,000 tests published between 2005 and 2011 in the AER, JPE and QJE, we identify a residual in the distribution of tests that cannot be explained by selection. The distribution of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exhibits a camel shape with abundant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above :25, a valley between :25 and :10 and a bump slightly under :05. Missing tests are those which would have been accepted but close to being rejected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between :25 and :10). We show that this pattern corresponds to a shift in the distribution of </a:t>
            </a:r>
            <a:r>
              <a:rPr lang="en-US" sz="1200" b="0" i="0" u="none" strike="noStrike" kern="1200" baseline="0" dirty="0" err="1" smtClean="0">
                <a:solidFill>
                  <a:schemeClr val="tx1"/>
                </a:solidFill>
                <a:latin typeface="+mn-lt"/>
                <a:ea typeface="+mn-ea"/>
                <a:cs typeface="+mn-cs"/>
              </a:rPr>
              <a:t>p</a:t>
            </a:r>
            <a:r>
              <a:rPr lang="en-US" sz="1200" b="0" i="0" u="none" strike="noStrike" kern="1200" baseline="0" dirty="0" smtClean="0">
                <a:solidFill>
                  <a:schemeClr val="tx1"/>
                </a:solidFill>
                <a:latin typeface="+mn-lt"/>
                <a:ea typeface="+mn-ea"/>
                <a:cs typeface="+mn-cs"/>
              </a:rPr>
              <a:t>-values: between 10% and 20% of marginally rejected tests are misallocated. Our interpretation is that researchers might be tempted to inflate the value of their tests by choosing the specification that provides the highest statistics. </a:t>
            </a:r>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21</a:t>
            </a:fld>
            <a:endParaRPr lang="en-US"/>
          </a:p>
        </p:txBody>
      </p:sp>
    </p:spTree>
    <p:extLst>
      <p:ext uri="{BB962C8B-B14F-4D97-AF65-F5344CB8AC3E}">
        <p14:creationId xmlns:p14="http://schemas.microsoft.com/office/powerpoint/2010/main" val="1087201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E26BED9C-E8BF-5941-A849-E2DC58696C37}" type="slidenum">
              <a:rPr lang="en-US" smtClean="0"/>
              <a:pPr/>
              <a:t>22</a:t>
            </a:fld>
            <a:endParaRPr lang="en-US"/>
          </a:p>
        </p:txBody>
      </p:sp>
    </p:spTree>
    <p:extLst>
      <p:ext uri="{BB962C8B-B14F-4D97-AF65-F5344CB8AC3E}">
        <p14:creationId xmlns:p14="http://schemas.microsoft.com/office/powerpoint/2010/main" val="28174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FFE839A3-1135-A34D-B4B6-B396D5E6C03C}" type="datetimeFigureOut">
              <a:rPr lang="en-GB" smtClean="0"/>
              <a:t>09/11/2018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47E437-3E33-1A44-B5E5-AD9D21695E14}" type="slidenum">
              <a:rPr lang="en-GB" smtClean="0"/>
              <a:t>‹#›</a:t>
            </a:fld>
            <a:endParaRPr lang="en-GB"/>
          </a:p>
        </p:txBody>
      </p:sp>
    </p:spTree>
    <p:extLst>
      <p:ext uri="{BB962C8B-B14F-4D97-AF65-F5344CB8AC3E}">
        <p14:creationId xmlns:p14="http://schemas.microsoft.com/office/powerpoint/2010/main" val="15129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FE839A3-1135-A34D-B4B6-B396D5E6C03C}" type="datetimeFigureOut">
              <a:rPr lang="en-GB" smtClean="0"/>
              <a:t>09/11/2018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47E437-3E33-1A44-B5E5-AD9D21695E14}" type="slidenum">
              <a:rPr lang="en-GB" smtClean="0"/>
              <a:t>‹#›</a:t>
            </a:fld>
            <a:endParaRPr lang="en-GB"/>
          </a:p>
        </p:txBody>
      </p:sp>
    </p:spTree>
    <p:extLst>
      <p:ext uri="{BB962C8B-B14F-4D97-AF65-F5344CB8AC3E}">
        <p14:creationId xmlns:p14="http://schemas.microsoft.com/office/powerpoint/2010/main" val="133352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FE839A3-1135-A34D-B4B6-B396D5E6C03C}" type="datetimeFigureOut">
              <a:rPr lang="en-GB" smtClean="0"/>
              <a:t>09/11/2018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47E437-3E33-1A44-B5E5-AD9D21695E14}" type="slidenum">
              <a:rPr lang="en-GB" smtClean="0"/>
              <a:t>‹#›</a:t>
            </a:fld>
            <a:endParaRPr lang="en-GB"/>
          </a:p>
        </p:txBody>
      </p:sp>
    </p:spTree>
    <p:extLst>
      <p:ext uri="{BB962C8B-B14F-4D97-AF65-F5344CB8AC3E}">
        <p14:creationId xmlns:p14="http://schemas.microsoft.com/office/powerpoint/2010/main" val="1430494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ext slide with bullets">
    <p:spTree>
      <p:nvGrpSpPr>
        <p:cNvPr id="1" name=""/>
        <p:cNvGrpSpPr/>
        <p:nvPr/>
      </p:nvGrpSpPr>
      <p:grpSpPr>
        <a:xfrm>
          <a:off x="0" y="0"/>
          <a:ext cx="0" cy="0"/>
          <a:chOff x="0" y="0"/>
          <a:chExt cx="0" cy="0"/>
        </a:xfrm>
      </p:grpSpPr>
      <p:sp>
        <p:nvSpPr>
          <p:cNvPr id="2" name="Titel 1"/>
          <p:cNvSpPr>
            <a:spLocks noGrp="1"/>
          </p:cNvSpPr>
          <p:nvPr>
            <p:ph type="title"/>
          </p:nvPr>
        </p:nvSpPr>
        <p:spPr>
          <a:xfrm>
            <a:off x="655523" y="230189"/>
            <a:ext cx="11257061" cy="839787"/>
          </a:xfrm>
        </p:spPr>
        <p:txBody>
          <a:bodyPr/>
          <a:lstStyle/>
          <a:p>
            <a:r>
              <a:rPr lang="en-GB" smtClean="0"/>
              <a:t>Klik om de stijl te bewerken</a:t>
            </a:r>
            <a:endParaRPr lang="en-GB" dirty="0"/>
          </a:p>
        </p:txBody>
      </p:sp>
      <p:sp>
        <p:nvSpPr>
          <p:cNvPr id="3" name="Tijdelijke aanduiding voor tekst 6"/>
          <p:cNvSpPr>
            <a:spLocks noGrp="1"/>
          </p:cNvSpPr>
          <p:nvPr>
            <p:ph type="body" sz="quarter" idx="10"/>
          </p:nvPr>
        </p:nvSpPr>
        <p:spPr>
          <a:xfrm>
            <a:off x="561600" y="1835249"/>
            <a:ext cx="11361584" cy="4089600"/>
          </a:xfrm>
        </p:spPr>
        <p:txBody>
          <a:bodyPr/>
          <a:lstStyle>
            <a:lvl2pPr>
              <a:buClr>
                <a:schemeClr val="bg2"/>
              </a:buClr>
              <a:defRPr/>
            </a:lvl2pPr>
          </a:lstStyle>
          <a:p>
            <a:pPr lvl="0"/>
            <a:r>
              <a:rPr lang="en-GB" smtClean="0"/>
              <a:t>Klik om de modelstijlen te bewerken</a:t>
            </a:r>
          </a:p>
          <a:p>
            <a:pPr lvl="1"/>
            <a:r>
              <a:rPr lang="en-GB" smtClean="0"/>
              <a:t>Tweede niveau</a:t>
            </a:r>
          </a:p>
          <a:p>
            <a:pPr lvl="2"/>
            <a:r>
              <a:rPr lang="en-GB" smtClean="0"/>
              <a:t>Derde niveau</a:t>
            </a:r>
          </a:p>
          <a:p>
            <a:pPr lvl="3"/>
            <a:r>
              <a:rPr lang="en-GB" smtClean="0"/>
              <a:t>Vierde niveau</a:t>
            </a:r>
          </a:p>
          <a:p>
            <a:pPr lvl="4"/>
            <a:r>
              <a:rPr lang="en-GB" smtClean="0"/>
              <a:t>Vijfde niveau</a:t>
            </a:r>
            <a:endParaRPr lang="en-GB" dirty="0"/>
          </a:p>
        </p:txBody>
      </p:sp>
    </p:spTree>
    <p:extLst>
      <p:ext uri="{BB962C8B-B14F-4D97-AF65-F5344CB8AC3E}">
        <p14:creationId xmlns:p14="http://schemas.microsoft.com/office/powerpoint/2010/main" val="20244950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546100"/>
            <a:ext cx="7924800" cy="762000"/>
          </a:xfrm>
          <a:prstGeom prst="rect">
            <a:avLst/>
          </a:prstGeom>
          <a:solidFill>
            <a:srgbClr val="07A4C9"/>
          </a:solidFill>
          <a:ln>
            <a:solidFill>
              <a:srgbClr val="07A4C9"/>
            </a:solidFill>
          </a:ln>
        </p:spPr>
        <p:txBody>
          <a:bodyPr vert="horz" lIns="365760" tIns="45720" rIns="91440" bIns="45720" rtlCol="0" anchor="ctr">
            <a:noAutofit/>
          </a:bodyPr>
          <a:lstStyle>
            <a:lvl1pPr algn="l">
              <a:defRPr sz="4000" cap="none">
                <a:solidFill>
                  <a:schemeClr val="bg1"/>
                </a:solidFill>
                <a:latin typeface="Avenir Book"/>
                <a:cs typeface="Avenir Book"/>
              </a:defRPr>
            </a:lvl1pPr>
          </a:lstStyle>
          <a:p>
            <a:r>
              <a:rPr lang="en-US" dirty="0" smtClean="0"/>
              <a:t>Click to edit Master title style</a:t>
            </a:r>
            <a:endParaRPr lang="en-US" dirty="0"/>
          </a:p>
        </p:txBody>
      </p:sp>
      <p:sp>
        <p:nvSpPr>
          <p:cNvPr id="8" name="Content Placeholder 2"/>
          <p:cNvSpPr>
            <a:spLocks noGrp="1"/>
          </p:cNvSpPr>
          <p:nvPr>
            <p:ph idx="1"/>
          </p:nvPr>
        </p:nvSpPr>
        <p:spPr>
          <a:xfrm>
            <a:off x="609600" y="1752601"/>
            <a:ext cx="10972800" cy="437356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6637655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546100"/>
            <a:ext cx="7924800" cy="762000"/>
          </a:xfrm>
          <a:prstGeom prst="rect">
            <a:avLst/>
          </a:prstGeom>
          <a:solidFill>
            <a:schemeClr val="accent2"/>
          </a:solidFill>
          <a:ln>
            <a:noFill/>
          </a:ln>
        </p:spPr>
        <p:txBody>
          <a:bodyPr vert="horz" lIns="365760" tIns="45720" rIns="91440" bIns="45720" rtlCol="0" anchor="ctr">
            <a:noAutofit/>
          </a:bodyPr>
          <a:lstStyle>
            <a:lvl1pPr algn="l">
              <a:defRPr sz="4000" cap="none">
                <a:solidFill>
                  <a:schemeClr val="tx2"/>
                </a:solidFill>
                <a:latin typeface="Avenir Book"/>
                <a:cs typeface="Avenir Book"/>
              </a:defRPr>
            </a:lvl1pPr>
          </a:lstStyle>
          <a:p>
            <a:r>
              <a:rPr lang="en-US" dirty="0" smtClean="0"/>
              <a:t>Click to edit Master title style</a:t>
            </a:r>
            <a:endParaRPr lang="en-US" dirty="0"/>
          </a:p>
        </p:txBody>
      </p:sp>
      <p:sp>
        <p:nvSpPr>
          <p:cNvPr id="8" name="Content Placeholder 2"/>
          <p:cNvSpPr>
            <a:spLocks noGrp="1"/>
          </p:cNvSpPr>
          <p:nvPr>
            <p:ph idx="1"/>
          </p:nvPr>
        </p:nvSpPr>
        <p:spPr>
          <a:xfrm>
            <a:off x="609600" y="1752601"/>
            <a:ext cx="10972800" cy="437356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8993247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FE839A3-1135-A34D-B4B6-B396D5E6C03C}" type="datetimeFigureOut">
              <a:rPr lang="en-GB" smtClean="0"/>
              <a:t>09/11/2018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47E437-3E33-1A44-B5E5-AD9D21695E14}" type="slidenum">
              <a:rPr lang="en-GB" smtClean="0"/>
              <a:t>‹#›</a:t>
            </a:fld>
            <a:endParaRPr lang="en-GB"/>
          </a:p>
        </p:txBody>
      </p:sp>
    </p:spTree>
    <p:extLst>
      <p:ext uri="{BB962C8B-B14F-4D97-AF65-F5344CB8AC3E}">
        <p14:creationId xmlns:p14="http://schemas.microsoft.com/office/powerpoint/2010/main" val="207301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FE839A3-1135-A34D-B4B6-B396D5E6C03C}" type="datetimeFigureOut">
              <a:rPr lang="en-GB" smtClean="0"/>
              <a:t>09/11/2018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47E437-3E33-1A44-B5E5-AD9D21695E14}" type="slidenum">
              <a:rPr lang="en-GB" smtClean="0"/>
              <a:t>‹#›</a:t>
            </a:fld>
            <a:endParaRPr lang="en-GB"/>
          </a:p>
        </p:txBody>
      </p:sp>
    </p:spTree>
    <p:extLst>
      <p:ext uri="{BB962C8B-B14F-4D97-AF65-F5344CB8AC3E}">
        <p14:creationId xmlns:p14="http://schemas.microsoft.com/office/powerpoint/2010/main" val="891347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FFE839A3-1135-A34D-B4B6-B396D5E6C03C}" type="datetimeFigureOut">
              <a:rPr lang="en-GB" smtClean="0"/>
              <a:t>09/11/2018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47E437-3E33-1A44-B5E5-AD9D21695E14}" type="slidenum">
              <a:rPr lang="en-GB" smtClean="0"/>
              <a:t>‹#›</a:t>
            </a:fld>
            <a:endParaRPr lang="en-GB"/>
          </a:p>
        </p:txBody>
      </p:sp>
    </p:spTree>
    <p:extLst>
      <p:ext uri="{BB962C8B-B14F-4D97-AF65-F5344CB8AC3E}">
        <p14:creationId xmlns:p14="http://schemas.microsoft.com/office/powerpoint/2010/main" val="32586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FFE839A3-1135-A34D-B4B6-B396D5E6C03C}" type="datetimeFigureOut">
              <a:rPr lang="en-GB" smtClean="0"/>
              <a:t>09/11/2018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847E437-3E33-1A44-B5E5-AD9D21695E14}" type="slidenum">
              <a:rPr lang="en-GB" smtClean="0"/>
              <a:t>‹#›</a:t>
            </a:fld>
            <a:endParaRPr lang="en-GB"/>
          </a:p>
        </p:txBody>
      </p:sp>
    </p:spTree>
    <p:extLst>
      <p:ext uri="{BB962C8B-B14F-4D97-AF65-F5344CB8AC3E}">
        <p14:creationId xmlns:p14="http://schemas.microsoft.com/office/powerpoint/2010/main" val="75933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FFE839A3-1135-A34D-B4B6-B396D5E6C03C}" type="datetimeFigureOut">
              <a:rPr lang="en-GB" smtClean="0"/>
              <a:t>09/11/2018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847E437-3E33-1A44-B5E5-AD9D21695E14}" type="slidenum">
              <a:rPr lang="en-GB" smtClean="0"/>
              <a:t>‹#›</a:t>
            </a:fld>
            <a:endParaRPr lang="en-GB"/>
          </a:p>
        </p:txBody>
      </p:sp>
    </p:spTree>
    <p:extLst>
      <p:ext uri="{BB962C8B-B14F-4D97-AF65-F5344CB8AC3E}">
        <p14:creationId xmlns:p14="http://schemas.microsoft.com/office/powerpoint/2010/main" val="60983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E839A3-1135-A34D-B4B6-B396D5E6C03C}" type="datetimeFigureOut">
              <a:rPr lang="en-GB" smtClean="0"/>
              <a:t>09/11/2018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847E437-3E33-1A44-B5E5-AD9D21695E14}" type="slidenum">
              <a:rPr lang="en-GB" smtClean="0"/>
              <a:t>‹#›</a:t>
            </a:fld>
            <a:endParaRPr lang="en-GB"/>
          </a:p>
        </p:txBody>
      </p:sp>
    </p:spTree>
    <p:extLst>
      <p:ext uri="{BB962C8B-B14F-4D97-AF65-F5344CB8AC3E}">
        <p14:creationId xmlns:p14="http://schemas.microsoft.com/office/powerpoint/2010/main" val="1757168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E839A3-1135-A34D-B4B6-B396D5E6C03C}" type="datetimeFigureOut">
              <a:rPr lang="en-GB" smtClean="0"/>
              <a:t>09/11/2018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47E437-3E33-1A44-B5E5-AD9D21695E14}" type="slidenum">
              <a:rPr lang="en-GB" smtClean="0"/>
              <a:t>‹#›</a:t>
            </a:fld>
            <a:endParaRPr lang="en-GB"/>
          </a:p>
        </p:txBody>
      </p:sp>
    </p:spTree>
    <p:extLst>
      <p:ext uri="{BB962C8B-B14F-4D97-AF65-F5344CB8AC3E}">
        <p14:creationId xmlns:p14="http://schemas.microsoft.com/office/powerpoint/2010/main" val="529025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E839A3-1135-A34D-B4B6-B396D5E6C03C}" type="datetimeFigureOut">
              <a:rPr lang="en-GB" smtClean="0"/>
              <a:t>09/11/2018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47E437-3E33-1A44-B5E5-AD9D21695E14}" type="slidenum">
              <a:rPr lang="en-GB" smtClean="0"/>
              <a:t>‹#›</a:t>
            </a:fld>
            <a:endParaRPr lang="en-GB"/>
          </a:p>
        </p:txBody>
      </p:sp>
    </p:spTree>
    <p:extLst>
      <p:ext uri="{BB962C8B-B14F-4D97-AF65-F5344CB8AC3E}">
        <p14:creationId xmlns:p14="http://schemas.microsoft.com/office/powerpoint/2010/main" val="74939756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E839A3-1135-A34D-B4B6-B396D5E6C03C}" type="datetimeFigureOut">
              <a:rPr lang="en-GB" smtClean="0"/>
              <a:t>09/11/2018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47E437-3E33-1A44-B5E5-AD9D21695E14}" type="slidenum">
              <a:rPr lang="en-GB" smtClean="0"/>
              <a:t>‹#›</a:t>
            </a:fld>
            <a:endParaRPr lang="en-GB"/>
          </a:p>
        </p:txBody>
      </p:sp>
    </p:spTree>
    <p:extLst>
      <p:ext uri="{BB962C8B-B14F-4D97-AF65-F5344CB8AC3E}">
        <p14:creationId xmlns:p14="http://schemas.microsoft.com/office/powerpoint/2010/main" val="290820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1" Type="http://schemas.openxmlformats.org/officeDocument/2006/relationships/image" Target="../media/image15.jpeg"/><Relationship Id="rId12" Type="http://schemas.openxmlformats.org/officeDocument/2006/relationships/image" Target="../media/image16.jpeg"/><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hyperlink" Target="http://bitss.org/" TargetMode="External"/><Relationship Id="rId16" Type="http://schemas.openxmlformats.org/officeDocument/2006/relationships/image" Target="../media/image19.png"/><Relationship Id="rId17" Type="http://schemas.openxmlformats.org/officeDocument/2006/relationships/image" Target="../media/image1.jpeg"/><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gif"/><Relationship Id="rId6" Type="http://schemas.openxmlformats.org/officeDocument/2006/relationships/image" Target="../media/image10.png"/><Relationship Id="rId7" Type="http://schemas.openxmlformats.org/officeDocument/2006/relationships/image" Target="../media/image11.emf"/><Relationship Id="rId8" Type="http://schemas.openxmlformats.org/officeDocument/2006/relationships/image" Target="../media/image12.jpeg"/><Relationship Id="rId9" Type="http://schemas.openxmlformats.org/officeDocument/2006/relationships/image" Target="../media/image13.png"/><Relationship Id="rId10"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3" Type="http://schemas.openxmlformats.org/officeDocument/2006/relationships/image" Target="../media/image21.gif"/><Relationship Id="rId4" Type="http://schemas.openxmlformats.org/officeDocument/2006/relationships/hyperlink" Target="http://science.sciencemag.org/content/345/6203/1502.short" TargetMode="External"/><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arretchristensen/BestPracticesManua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6.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www.clinicaltrials.gov/" TargetMode="External"/><Relationship Id="rId4" Type="http://schemas.openxmlformats.org/officeDocument/2006/relationships/hyperlink" Target="http://www.socialscienceregistry.org/" TargetMode="External"/><Relationship Id="rId5" Type="http://schemas.openxmlformats.org/officeDocument/2006/relationships/hyperlink" Target="http://egap.org/content/registration" TargetMode="External"/><Relationship Id="rId6" Type="http://schemas.openxmlformats.org/officeDocument/2006/relationships/hyperlink" Target="http://ridie.3ieimpact.org/" TargetMode="External"/><Relationship Id="rId7" Type="http://schemas.openxmlformats.org/officeDocument/2006/relationships/hyperlink" Target="http://osf.io/" TargetMode="External"/><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7.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egap.org/content/registration"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9.jpeg"/><Relationship Id="rId3" Type="http://schemas.openxmlformats.org/officeDocument/2006/relationships/hyperlink" Target="https://cos.io/top"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dartstatement.org/" TargetMode="External"/><Relationship Id="rId4" Type="http://schemas.openxmlformats.org/officeDocument/2006/relationships/hyperlink" Target="http://pss.sagepub.com/content/25/1/3" TargetMode="External"/><Relationship Id="rId5" Type="http://schemas.openxmlformats.org/officeDocument/2006/relationships/hyperlink" Target="http://psychdisclosure.org/" TargetMode="External"/><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34.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tiff"/><Relationship Id="rId1" Type="http://schemas.openxmlformats.org/officeDocument/2006/relationships/slideLayout" Target="../slideLayouts/slideLayout14.xml"/><Relationship Id="rId2" Type="http://schemas.openxmlformats.org/officeDocument/2006/relationships/image" Target="../media/image30.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hyperlink" Target="http://replication.uni-goettingen.de/" TargetMode="External"/><Relationship Id="rId4" Type="http://schemas.openxmlformats.org/officeDocument/2006/relationships/hyperlink" Target="https://osf.io/ezcuj/" TargetMode="External"/><Relationship Id="rId5" Type="http://schemas.openxmlformats.org/officeDocument/2006/relationships/hyperlink" Target="https://osf.io/wx7ck/" TargetMode="External"/><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6.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osf.io/ezcuj/"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osf.io/wx7ck/" TargetMode="External"/><Relationship Id="rId3" Type="http://schemas.openxmlformats.org/officeDocument/2006/relationships/image" Target="../media/image37.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Research Transparency</a:t>
            </a:r>
            <a:endParaRPr lang="en-GB" dirty="0"/>
          </a:p>
        </p:txBody>
      </p:sp>
      <p:sp>
        <p:nvSpPr>
          <p:cNvPr id="3" name="Subtitle 2"/>
          <p:cNvSpPr>
            <a:spLocks noGrp="1"/>
          </p:cNvSpPr>
          <p:nvPr>
            <p:ph type="subTitle" idx="1"/>
          </p:nvPr>
        </p:nvSpPr>
        <p:spPr>
          <a:xfrm>
            <a:off x="1524000" y="3602038"/>
            <a:ext cx="9144000" cy="2227262"/>
          </a:xfrm>
        </p:spPr>
        <p:txBody>
          <a:bodyPr>
            <a:normAutofit/>
          </a:bodyPr>
          <a:lstStyle/>
          <a:p>
            <a:endParaRPr lang="en-GB" dirty="0" smtClean="0"/>
          </a:p>
          <a:p>
            <a:r>
              <a:rPr lang="en-GB" dirty="0" smtClean="0"/>
              <a:t>Maarten Voors</a:t>
            </a:r>
          </a:p>
          <a:p>
            <a:r>
              <a:rPr lang="en-GB" dirty="0" smtClean="0"/>
              <a:t>Wageningen</a:t>
            </a:r>
          </a:p>
          <a:p>
            <a:endParaRPr lang="en-GB" dirty="0"/>
          </a:p>
          <a:p>
            <a:endParaRPr lang="en-GB" dirty="0"/>
          </a:p>
        </p:txBody>
      </p:sp>
      <p:pic>
        <p:nvPicPr>
          <p:cNvPr id="1026" name="Picture 2" descr="http://egap.org/sites/default/files/EGAP_evidence_logo_white_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48400"/>
            <a:ext cx="1814286"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4418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algn="r"/>
            <a:endParaRPr lang="en-US" sz="2000" dirty="0"/>
          </a:p>
          <a:p>
            <a:pPr algn="r"/>
            <a:endParaRPr lang="en-US" sz="2000" dirty="0"/>
          </a:p>
          <a:p>
            <a:pPr algn="r"/>
            <a:endParaRPr lang="en-US" sz="2000" dirty="0"/>
          </a:p>
          <a:p>
            <a:pPr algn="r"/>
            <a:endParaRPr lang="en-US" sz="2000" dirty="0"/>
          </a:p>
          <a:p>
            <a:pPr algn="r"/>
            <a:endParaRPr lang="en-US" sz="2000" dirty="0"/>
          </a:p>
          <a:p>
            <a:pPr algn="r"/>
            <a:endParaRPr lang="en-US" sz="2000" dirty="0"/>
          </a:p>
          <a:p>
            <a:pPr algn="r"/>
            <a:endParaRPr lang="en-US" sz="2000" dirty="0"/>
          </a:p>
          <a:p>
            <a:pPr algn="r"/>
            <a:endParaRPr lang="en-US" sz="2000" dirty="0"/>
          </a:p>
          <a:p>
            <a:pPr algn="r"/>
            <a:endParaRPr lang="en-US" sz="2000" dirty="0"/>
          </a:p>
          <a:p>
            <a:pPr algn="r"/>
            <a:endParaRPr lang="en-US" sz="2000" dirty="0"/>
          </a:p>
          <a:p>
            <a:pPr algn="r"/>
            <a:endParaRPr lang="en-US" sz="2000" dirty="0"/>
          </a:p>
          <a:p>
            <a:pPr algn="r"/>
            <a:endParaRPr lang="en-US" sz="2000" dirty="0"/>
          </a:p>
          <a:p>
            <a:pPr algn="r"/>
            <a:r>
              <a:rPr lang="en-US" sz="2000" dirty="0"/>
              <a:t>Credit: http://www.xkcd.com/</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1" y="685801"/>
            <a:ext cx="4010025" cy="4827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49045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2101850" y="603250"/>
            <a:ext cx="7988300" cy="5651500"/>
          </a:xfrm>
          <a:prstGeom prst="rect">
            <a:avLst/>
          </a:prstGeom>
        </p:spPr>
      </p:pic>
    </p:spTree>
    <p:extLst>
      <p:ext uri="{BB962C8B-B14F-4D97-AF65-F5344CB8AC3E}">
        <p14:creationId xmlns:p14="http://schemas.microsoft.com/office/powerpoint/2010/main" val="20665611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a p-value?</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15988755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With what you know about p values</a:t>
            </a:r>
            <a:r>
              <a:rPr lang="is-IS" dirty="0" smtClean="0"/>
              <a:t>…</a:t>
            </a:r>
            <a:endParaRPr lang="en-GB" dirty="0"/>
          </a:p>
        </p:txBody>
      </p:sp>
      <p:sp>
        <p:nvSpPr>
          <p:cNvPr id="3" name="Content Placeholder 2"/>
          <p:cNvSpPr>
            <a:spLocks noGrp="1"/>
          </p:cNvSpPr>
          <p:nvPr>
            <p:ph idx="1"/>
          </p:nvPr>
        </p:nvSpPr>
        <p:spPr/>
        <p:txBody>
          <a:bodyPr/>
          <a:lstStyle/>
          <a:p>
            <a:r>
              <a:rPr lang="en-GB" dirty="0" smtClean="0"/>
              <a:t>If I run 100 regressions or </a:t>
            </a:r>
            <a:r>
              <a:rPr lang="en-GB" dirty="0" err="1" smtClean="0"/>
              <a:t>ttests</a:t>
            </a:r>
            <a:endParaRPr lang="en-GB" dirty="0" smtClean="0"/>
          </a:p>
          <a:p>
            <a:endParaRPr lang="en-GB" dirty="0"/>
          </a:p>
          <a:p>
            <a:r>
              <a:rPr lang="en-GB" dirty="0" smtClean="0"/>
              <a:t>How many should I expect to produce significant results at 5%?</a:t>
            </a:r>
            <a:endParaRPr lang="en-GB" dirty="0"/>
          </a:p>
        </p:txBody>
      </p:sp>
    </p:spTree>
    <p:extLst>
      <p:ext uri="{BB962C8B-B14F-4D97-AF65-F5344CB8AC3E}">
        <p14:creationId xmlns:p14="http://schemas.microsoft.com/office/powerpoint/2010/main" val="3085465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Solution: Increasing </a:t>
            </a:r>
            <a:r>
              <a:rPr lang="en-GB" dirty="0"/>
              <a:t>t</a:t>
            </a:r>
            <a:r>
              <a:rPr lang="en-GB" dirty="0" smtClean="0"/>
              <a:t>ransparency</a:t>
            </a:r>
            <a:endParaRPr lang="en-GB" dirty="0"/>
          </a:p>
        </p:txBody>
      </p:sp>
      <p:sp>
        <p:nvSpPr>
          <p:cNvPr id="3" name="Content Placeholder 2"/>
          <p:cNvSpPr>
            <a:spLocks noGrp="1"/>
          </p:cNvSpPr>
          <p:nvPr>
            <p:ph idx="1"/>
          </p:nvPr>
        </p:nvSpPr>
        <p:spPr/>
        <p:txBody>
          <a:bodyPr>
            <a:normAutofit/>
          </a:bodyPr>
          <a:lstStyle/>
          <a:p>
            <a:r>
              <a:rPr lang="en-US" dirty="0"/>
              <a:t>Transparency is part of being an ethical researcher.</a:t>
            </a:r>
          </a:p>
          <a:p>
            <a:endParaRPr lang="en-US" dirty="0" smtClean="0"/>
          </a:p>
          <a:p>
            <a:r>
              <a:rPr lang="en-US" dirty="0" smtClean="0"/>
              <a:t>Scientific </a:t>
            </a:r>
            <a:r>
              <a:rPr lang="en-US" dirty="0"/>
              <a:t>values espoused by Robert Merton (</a:t>
            </a:r>
            <a:r>
              <a:rPr lang="en-US" dirty="0" smtClean="0"/>
              <a:t>Merton 1942):</a:t>
            </a:r>
          </a:p>
          <a:p>
            <a:pPr lvl="1">
              <a:lnSpc>
                <a:spcPct val="150000"/>
              </a:lnSpc>
            </a:pPr>
            <a:r>
              <a:rPr lang="en-US" dirty="0" smtClean="0"/>
              <a:t>Universalism: anyone can make a claim regardless of status.</a:t>
            </a:r>
          </a:p>
          <a:p>
            <a:pPr lvl="1">
              <a:lnSpc>
                <a:spcPct val="150000"/>
              </a:lnSpc>
            </a:pPr>
            <a:r>
              <a:rPr lang="en-US" dirty="0" smtClean="0"/>
              <a:t>Communism</a:t>
            </a:r>
            <a:r>
              <a:rPr lang="en-US" dirty="0"/>
              <a:t>: open sharing of knowledge.</a:t>
            </a:r>
          </a:p>
          <a:p>
            <a:pPr lvl="1">
              <a:lnSpc>
                <a:spcPct val="150000"/>
              </a:lnSpc>
            </a:pPr>
            <a:r>
              <a:rPr lang="en-US" dirty="0"/>
              <a:t>Disinterestedness: truth as motivation, not </a:t>
            </a:r>
            <a:r>
              <a:rPr lang="en-US" dirty="0" smtClean="0"/>
              <a:t>financial (or other) gains.</a:t>
            </a:r>
            <a:endParaRPr lang="en-US" dirty="0"/>
          </a:p>
          <a:p>
            <a:pPr lvl="1">
              <a:lnSpc>
                <a:spcPct val="150000"/>
              </a:lnSpc>
            </a:pPr>
            <a:r>
              <a:rPr lang="en-US" dirty="0"/>
              <a:t>Organized skepticism: peer review, replication.</a:t>
            </a:r>
          </a:p>
          <a:p>
            <a:endParaRPr lang="en-GB" dirty="0"/>
          </a:p>
        </p:txBody>
      </p:sp>
    </p:spTree>
    <p:extLst>
      <p:ext uri="{BB962C8B-B14F-4D97-AF65-F5344CB8AC3E}">
        <p14:creationId xmlns:p14="http://schemas.microsoft.com/office/powerpoint/2010/main" val="151235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0" y="533401"/>
            <a:ext cx="5486400" cy="789431"/>
          </a:xfrm>
          <a:prstGeom prst="rect">
            <a:avLst/>
          </a:prstGeom>
          <a:solidFill>
            <a:schemeClr val="accent4">
              <a:alpha val="8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accent2">
                  <a:lumMod val="75000"/>
                </a:schemeClr>
              </a:solidFill>
            </a:endParaRPr>
          </a:p>
        </p:txBody>
      </p:sp>
      <p:sp>
        <p:nvSpPr>
          <p:cNvPr id="8" name="Title 2"/>
          <p:cNvSpPr>
            <a:spLocks noGrp="1"/>
          </p:cNvSpPr>
          <p:nvPr>
            <p:ph type="title"/>
          </p:nvPr>
        </p:nvSpPr>
        <p:spPr/>
        <p:txBody>
          <a:bodyPr>
            <a:normAutofit/>
          </a:bodyPr>
          <a:lstStyle/>
          <a:p>
            <a:pPr algn="l"/>
            <a:r>
              <a:rPr lang="en-US" sz="3200" dirty="0"/>
              <a:t>Ecosystem for Open Science</a:t>
            </a:r>
          </a:p>
        </p:txBody>
      </p:sp>
      <p:pic>
        <p:nvPicPr>
          <p:cNvPr id="9" name="Picture 8" descr="Arnold.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5497" y="2448492"/>
            <a:ext cx="1138475" cy="1138475"/>
          </a:xfrm>
          <a:prstGeom prst="rect">
            <a:avLst/>
          </a:prstGeom>
        </p:spPr>
      </p:pic>
      <p:pic>
        <p:nvPicPr>
          <p:cNvPr id="10" name="Picture 9" descr="BIDS.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5415" y="2595326"/>
            <a:ext cx="1138475" cy="1138475"/>
          </a:xfrm>
          <a:prstGeom prst="rect">
            <a:avLst/>
          </a:prstGeom>
        </p:spPr>
      </p:pic>
      <p:pic>
        <p:nvPicPr>
          <p:cNvPr id="15" name="Picture 14" descr="California Digital Library.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5332" y="2691688"/>
            <a:ext cx="2099064" cy="895278"/>
          </a:xfrm>
          <a:prstGeom prst="rect">
            <a:avLst/>
          </a:prstGeom>
        </p:spPr>
      </p:pic>
      <p:pic>
        <p:nvPicPr>
          <p:cNvPr id="16" name="Picture 15" descr="COS.jp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35840" y="2450714"/>
            <a:ext cx="1138475" cy="1136252"/>
          </a:xfrm>
          <a:prstGeom prst="rect">
            <a:avLst/>
          </a:prstGeom>
        </p:spPr>
      </p:pic>
      <p:pic>
        <p:nvPicPr>
          <p:cNvPr id="17" name="Picture 16" descr="CEGA-Logo.ep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51157" y="2930804"/>
            <a:ext cx="1295400" cy="617398"/>
          </a:xfrm>
          <a:prstGeom prst="rect">
            <a:avLst/>
          </a:prstGeom>
        </p:spPr>
      </p:pic>
      <p:pic>
        <p:nvPicPr>
          <p:cNvPr id="18" name="Picture 17" descr="D-Lab.jpe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72601" y="2633056"/>
            <a:ext cx="1079083" cy="953910"/>
          </a:xfrm>
          <a:prstGeom prst="rect">
            <a:avLst/>
          </a:prstGeom>
        </p:spPr>
      </p:pic>
      <p:pic>
        <p:nvPicPr>
          <p:cNvPr id="20" name="Picture 19" descr="ICPSR.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93918" y="4012306"/>
            <a:ext cx="1852867" cy="329035"/>
          </a:xfrm>
          <a:prstGeom prst="rect">
            <a:avLst/>
          </a:prstGeom>
        </p:spPr>
      </p:pic>
      <p:pic>
        <p:nvPicPr>
          <p:cNvPr id="22" name="Picture 21" descr="ReplicationWiki.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76628" y="4012306"/>
            <a:ext cx="1286782" cy="1245495"/>
          </a:xfrm>
          <a:prstGeom prst="rect">
            <a:avLst/>
          </a:prstGeom>
        </p:spPr>
      </p:pic>
      <p:pic>
        <p:nvPicPr>
          <p:cNvPr id="23" name="Picture 22" descr="Science AAAS.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006832" y="4012306"/>
            <a:ext cx="1146146" cy="792273"/>
          </a:xfrm>
          <a:prstGeom prst="rect">
            <a:avLst/>
          </a:prstGeom>
        </p:spPr>
      </p:pic>
      <p:pic>
        <p:nvPicPr>
          <p:cNvPr id="24" name="Picture 23" descr="Sloan.jp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296400" y="4012305"/>
            <a:ext cx="978224" cy="1037912"/>
          </a:xfrm>
          <a:prstGeom prst="rect">
            <a:avLst/>
          </a:prstGeom>
        </p:spPr>
      </p:pic>
      <p:pic>
        <p:nvPicPr>
          <p:cNvPr id="28" name="Picture 27" descr="IQSS.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290206" y="3810000"/>
            <a:ext cx="1143000" cy="1143000"/>
          </a:xfrm>
          <a:prstGeom prst="rect">
            <a:avLst/>
          </a:prstGeom>
        </p:spPr>
      </p:pic>
      <p:pic>
        <p:nvPicPr>
          <p:cNvPr id="2" name="Picture 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006832" y="5240355"/>
            <a:ext cx="2250686" cy="948520"/>
          </a:xfrm>
          <a:prstGeom prst="rect">
            <a:avLst/>
          </a:prstGeom>
        </p:spPr>
      </p:pic>
      <p:pic>
        <p:nvPicPr>
          <p:cNvPr id="21" name="Picture 2" descr="C:\Users\CEGAadmin\Google Drive\CEGA\CEGA-Programs\BITSS\Prize Competition\Design Content\Final-logo_vertical-01 (2).png">
            <a:hlinkClick r:id="rId15"/>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319291" y="4408442"/>
            <a:ext cx="1658339" cy="165833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http://egap.org/sites/default/files/EGAP_evidence_logo_white_0.jpg"/>
          <p:cNvPicPr/>
          <p:nvPr/>
        </p:nvPicPr>
        <p:blipFill>
          <a:blip r:embed="rId17">
            <a:extLst>
              <a:ext uri="{28A0092B-C50C-407E-A947-70E740481C1C}">
                <a14:useLocalDpi xmlns:a14="http://schemas.microsoft.com/office/drawing/2010/main" val="0"/>
              </a:ext>
            </a:extLst>
          </a:blip>
          <a:srcRect/>
          <a:stretch>
            <a:fillRect/>
          </a:stretch>
        </p:blipFill>
        <p:spPr bwMode="auto">
          <a:xfrm>
            <a:off x="723900" y="4794789"/>
            <a:ext cx="2282815" cy="714668"/>
          </a:xfrm>
          <a:prstGeom prst="rect">
            <a:avLst/>
          </a:prstGeom>
          <a:noFill/>
          <a:extLst/>
        </p:spPr>
      </p:pic>
    </p:spTree>
    <p:extLst>
      <p:ext uri="{BB962C8B-B14F-4D97-AF65-F5344CB8AC3E}">
        <p14:creationId xmlns:p14="http://schemas.microsoft.com/office/powerpoint/2010/main" val="2803176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Publication Bias</a:t>
            </a:r>
            <a:endParaRPr lang="en-US" dirty="0"/>
          </a:p>
        </p:txBody>
      </p:sp>
      <p:pic>
        <p:nvPicPr>
          <p:cNvPr id="4" name="Picture 3" descr="filingwoes.jpg"/>
          <p:cNvPicPr>
            <a:picLocks noChangeAspect="1"/>
          </p:cNvPicPr>
          <p:nvPr/>
        </p:nvPicPr>
        <p:blipFill>
          <a:blip r:embed="rId3"/>
          <a:stretch>
            <a:fillRect/>
          </a:stretch>
        </p:blipFill>
        <p:spPr>
          <a:xfrm>
            <a:off x="5379324" y="1447800"/>
            <a:ext cx="4145676" cy="5105400"/>
          </a:xfrm>
          <a:prstGeom prst="rect">
            <a:avLst/>
          </a:prstGeom>
        </p:spPr>
      </p:pic>
      <p:sp>
        <p:nvSpPr>
          <p:cNvPr id="5" name="TextBox 4"/>
          <p:cNvSpPr txBox="1"/>
          <p:nvPr/>
        </p:nvSpPr>
        <p:spPr>
          <a:xfrm>
            <a:off x="2209801" y="2362200"/>
            <a:ext cx="2514600" cy="923330"/>
          </a:xfrm>
          <a:prstGeom prst="rect">
            <a:avLst/>
          </a:prstGeom>
          <a:noFill/>
        </p:spPr>
        <p:txBody>
          <a:bodyPr wrap="square" rtlCol="0">
            <a:spAutoFit/>
          </a:bodyPr>
          <a:lstStyle/>
          <a:p>
            <a:r>
              <a:rPr lang="en-US" sz="2600" i="1" dirty="0">
                <a:solidFill>
                  <a:schemeClr val="tx2"/>
                </a:solidFill>
              </a:rPr>
              <a:t>“File drawer problem”</a:t>
            </a:r>
          </a:p>
        </p:txBody>
      </p:sp>
    </p:spTree>
    <p:extLst>
      <p:ext uri="{BB962C8B-B14F-4D97-AF65-F5344CB8AC3E}">
        <p14:creationId xmlns:p14="http://schemas.microsoft.com/office/powerpoint/2010/main" val="2679280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Publication Bias</a:t>
            </a:r>
            <a:endParaRPr lang="en-US" dirty="0"/>
          </a:p>
        </p:txBody>
      </p:sp>
      <p:sp>
        <p:nvSpPr>
          <p:cNvPr id="11" name="Content Placeholder 10"/>
          <p:cNvSpPr>
            <a:spLocks noGrp="1"/>
          </p:cNvSpPr>
          <p:nvPr>
            <p:ph idx="1"/>
          </p:nvPr>
        </p:nvSpPr>
        <p:spPr/>
        <p:txBody>
          <a:bodyPr/>
          <a:lstStyle/>
          <a:p>
            <a:r>
              <a:rPr lang="en-US" dirty="0" smtClean="0"/>
              <a:t>Status quo: Null results are not as “interesting.” </a:t>
            </a:r>
          </a:p>
          <a:p>
            <a:pPr lvl="1"/>
            <a:r>
              <a:rPr lang="en-US" dirty="0" smtClean="0"/>
              <a:t>What if you find no relationship between a school intervention and test scores? (in a well-designed study…)</a:t>
            </a:r>
          </a:p>
          <a:p>
            <a:pPr lvl="2"/>
            <a:r>
              <a:rPr lang="en-US" i="1" dirty="0" smtClean="0"/>
              <a:t>It’s less likely to get published, so null results are hidden.</a:t>
            </a:r>
          </a:p>
          <a:p>
            <a:endParaRPr lang="en-US" dirty="0" smtClean="0"/>
          </a:p>
          <a:p>
            <a:r>
              <a:rPr lang="en-US" dirty="0" smtClean="0"/>
              <a:t>How do we know? Rosenthal 1979: </a:t>
            </a:r>
          </a:p>
          <a:p>
            <a:pPr lvl="1"/>
            <a:r>
              <a:rPr lang="en-US" dirty="0" smtClean="0"/>
              <a:t>Published: 3 published studies, all showing a positive effect… </a:t>
            </a:r>
          </a:p>
          <a:p>
            <a:pPr lvl="1"/>
            <a:r>
              <a:rPr lang="en-US" dirty="0" smtClean="0"/>
              <a:t>Hidden: A few unpublished studies showing null effect</a:t>
            </a:r>
          </a:p>
          <a:p>
            <a:pPr lvl="2"/>
            <a:r>
              <a:rPr lang="en-US" i="1" dirty="0" smtClean="0"/>
              <a:t>The significance of positive findings is now in question!</a:t>
            </a:r>
          </a:p>
          <a:p>
            <a:pPr lvl="1">
              <a:buNone/>
            </a:pPr>
            <a:endParaRPr lang="en-US" dirty="0"/>
          </a:p>
        </p:txBody>
      </p:sp>
    </p:spTree>
    <p:extLst>
      <p:ext uri="{BB962C8B-B14F-4D97-AF65-F5344CB8AC3E}">
        <p14:creationId xmlns:p14="http://schemas.microsoft.com/office/powerpoint/2010/main" val="12440236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s://bitssblog.files.wordpress.com/2014/09/f1-medium.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524000"/>
            <a:ext cx="4495800" cy="471487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5"/>
          <p:cNvSpPr>
            <a:spLocks noGrp="1"/>
          </p:cNvSpPr>
          <p:nvPr>
            <p:ph type="title"/>
          </p:nvPr>
        </p:nvSpPr>
        <p:spPr/>
        <p:txBody>
          <a:bodyPr/>
          <a:lstStyle/>
          <a:p>
            <a:r>
              <a:rPr lang="en-US" dirty="0" smtClean="0"/>
              <a:t>In social sciences…</a:t>
            </a:r>
            <a:endParaRPr lang="en-US" dirty="0"/>
          </a:p>
        </p:txBody>
      </p:sp>
      <p:sp>
        <p:nvSpPr>
          <p:cNvPr id="2" name="TextBox 1"/>
          <p:cNvSpPr txBox="1"/>
          <p:nvPr/>
        </p:nvSpPr>
        <p:spPr>
          <a:xfrm>
            <a:off x="7772401" y="2133601"/>
            <a:ext cx="2819400" cy="646331"/>
          </a:xfrm>
          <a:prstGeom prst="rect">
            <a:avLst/>
          </a:prstGeom>
          <a:noFill/>
        </p:spPr>
        <p:txBody>
          <a:bodyPr wrap="square" rtlCol="0">
            <a:spAutoFit/>
          </a:bodyPr>
          <a:lstStyle/>
          <a:p>
            <a:r>
              <a:rPr lang="en-US" dirty="0">
                <a:hlinkClick r:id="rId4"/>
              </a:rPr>
              <a:t>Franco, Malhotra, </a:t>
            </a:r>
            <a:r>
              <a:rPr lang="en-US" dirty="0" err="1">
                <a:hlinkClick r:id="rId4"/>
              </a:rPr>
              <a:t>Simonovits</a:t>
            </a:r>
            <a:r>
              <a:rPr lang="en-US" dirty="0">
                <a:hlinkClick r:id="rId4"/>
              </a:rPr>
              <a:t> (2014)</a:t>
            </a:r>
            <a:endParaRPr lang="en-US" dirty="0"/>
          </a:p>
        </p:txBody>
      </p:sp>
    </p:spTree>
    <p:extLst>
      <p:ext uri="{BB962C8B-B14F-4D97-AF65-F5344CB8AC3E}">
        <p14:creationId xmlns:p14="http://schemas.microsoft.com/office/powerpoint/2010/main" val="16409781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828800"/>
            <a:ext cx="4191000" cy="4438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1"/>
          <p:cNvSpPr txBox="1">
            <a:spLocks/>
          </p:cNvSpPr>
          <p:nvPr/>
        </p:nvSpPr>
        <p:spPr>
          <a:xfrm>
            <a:off x="1745088" y="5943600"/>
            <a:ext cx="1988713" cy="3810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4"/>
              </a:buClr>
              <a:buFont typeface="Wingdings" charset="2"/>
              <a:buChar char="§"/>
              <a:defRPr sz="2400" kern="1200">
                <a:solidFill>
                  <a:schemeClr val="accent5">
                    <a:lumMod val="75000"/>
                  </a:schemeClr>
                </a:solidFill>
                <a:latin typeface="Helvetica Neue"/>
                <a:ea typeface="+mn-ea"/>
                <a:cs typeface="Helvetica Neue"/>
              </a:defRPr>
            </a:lvl1pPr>
            <a:lvl2pPr marL="640080" indent="-228600" algn="l" defTabSz="914400" rtl="0" eaLnBrk="1" latinLnBrk="0" hangingPunct="1">
              <a:spcBef>
                <a:spcPct val="20000"/>
              </a:spcBef>
              <a:buClr>
                <a:schemeClr val="accent4"/>
              </a:buClr>
              <a:buFont typeface="Wingdings" charset="2"/>
              <a:buChar char="§"/>
              <a:defRPr sz="2000" kern="1200">
                <a:solidFill>
                  <a:schemeClr val="accent5">
                    <a:lumMod val="75000"/>
                  </a:schemeClr>
                </a:solidFill>
                <a:latin typeface="Helvetica Neue"/>
                <a:ea typeface="+mn-ea"/>
                <a:cs typeface="Helvetica Neue"/>
              </a:defRPr>
            </a:lvl2pPr>
            <a:lvl3pPr marL="914400" indent="-228600" algn="l" defTabSz="914400" rtl="0" eaLnBrk="1" latinLnBrk="0" hangingPunct="1">
              <a:spcBef>
                <a:spcPct val="20000"/>
              </a:spcBef>
              <a:buClr>
                <a:schemeClr val="accent4"/>
              </a:buClr>
              <a:buFont typeface="Wingdings" charset="2"/>
              <a:buChar char="§"/>
              <a:defRPr sz="1800" kern="1200">
                <a:solidFill>
                  <a:schemeClr val="accent5">
                    <a:lumMod val="75000"/>
                  </a:schemeClr>
                </a:solidFill>
                <a:latin typeface="Helvetica Neue"/>
                <a:ea typeface="+mn-ea"/>
                <a:cs typeface="Helvetica Neue"/>
              </a:defRPr>
            </a:lvl3pPr>
            <a:lvl4pPr marL="1280160" indent="-228600" algn="l" defTabSz="914400" rtl="0" eaLnBrk="1" latinLnBrk="0" hangingPunct="1">
              <a:spcBef>
                <a:spcPct val="20000"/>
              </a:spcBef>
              <a:buClr>
                <a:schemeClr val="accent4"/>
              </a:buClr>
              <a:buFont typeface="Wingdings" charset="2"/>
              <a:buChar char="§"/>
              <a:defRPr sz="1600" kern="1200">
                <a:solidFill>
                  <a:schemeClr val="accent5">
                    <a:lumMod val="75000"/>
                  </a:schemeClr>
                </a:solidFill>
                <a:latin typeface="Helvetica Neue"/>
                <a:ea typeface="+mn-ea"/>
                <a:cs typeface="Helvetica Neue"/>
              </a:defRPr>
            </a:lvl4pPr>
            <a:lvl5pPr marL="1554480" indent="-228600" algn="l" defTabSz="914400" rtl="0" eaLnBrk="1" latinLnBrk="0" hangingPunct="1">
              <a:spcBef>
                <a:spcPct val="20000"/>
              </a:spcBef>
              <a:buClr>
                <a:schemeClr val="accent4"/>
              </a:buClr>
              <a:buFont typeface="Wingdings" charset="2"/>
              <a:buChar char="§"/>
              <a:defRPr sz="1600" kern="1200" baseline="0">
                <a:solidFill>
                  <a:schemeClr val="accent5">
                    <a:lumMod val="75000"/>
                  </a:schemeClr>
                </a:solidFill>
                <a:latin typeface="Helvetica Neue"/>
                <a:ea typeface="+mn-ea"/>
                <a:cs typeface="Helvetica Neue"/>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lgn="ctr">
              <a:buNone/>
            </a:pPr>
            <a:r>
              <a:rPr lang="en-US" sz="1200" dirty="0">
                <a:solidFill>
                  <a:schemeClr val="tx1"/>
                </a:solidFill>
              </a:rPr>
              <a:t>Turner et al. [2008]</a:t>
            </a:r>
            <a:endParaRPr lang="en-US" sz="1200" dirty="0"/>
          </a:p>
        </p:txBody>
      </p:sp>
      <p:sp>
        <p:nvSpPr>
          <p:cNvPr id="8" name="Content Placeholder 1"/>
          <p:cNvSpPr txBox="1">
            <a:spLocks/>
          </p:cNvSpPr>
          <p:nvPr/>
        </p:nvSpPr>
        <p:spPr>
          <a:xfrm>
            <a:off x="7539508" y="3733801"/>
            <a:ext cx="3128493" cy="1160561"/>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4"/>
              </a:buClr>
              <a:buFont typeface="Wingdings" charset="2"/>
              <a:buChar char="§"/>
              <a:defRPr sz="2400" kern="1200">
                <a:solidFill>
                  <a:schemeClr val="accent5">
                    <a:lumMod val="75000"/>
                  </a:schemeClr>
                </a:solidFill>
                <a:latin typeface="Helvetica Neue"/>
                <a:ea typeface="+mn-ea"/>
                <a:cs typeface="Helvetica Neue"/>
              </a:defRPr>
            </a:lvl1pPr>
            <a:lvl2pPr marL="640080" indent="-228600" algn="l" defTabSz="914400" rtl="0" eaLnBrk="1" latinLnBrk="0" hangingPunct="1">
              <a:spcBef>
                <a:spcPct val="20000"/>
              </a:spcBef>
              <a:buClr>
                <a:schemeClr val="accent4"/>
              </a:buClr>
              <a:buFont typeface="Wingdings" charset="2"/>
              <a:buChar char="§"/>
              <a:defRPr sz="2000" kern="1200">
                <a:solidFill>
                  <a:schemeClr val="accent5">
                    <a:lumMod val="75000"/>
                  </a:schemeClr>
                </a:solidFill>
                <a:latin typeface="Helvetica Neue"/>
                <a:ea typeface="+mn-ea"/>
                <a:cs typeface="Helvetica Neue"/>
              </a:defRPr>
            </a:lvl2pPr>
            <a:lvl3pPr marL="914400" indent="-228600" algn="l" defTabSz="914400" rtl="0" eaLnBrk="1" latinLnBrk="0" hangingPunct="1">
              <a:spcBef>
                <a:spcPct val="20000"/>
              </a:spcBef>
              <a:buClr>
                <a:schemeClr val="accent4"/>
              </a:buClr>
              <a:buFont typeface="Wingdings" charset="2"/>
              <a:buChar char="§"/>
              <a:defRPr sz="1800" kern="1200">
                <a:solidFill>
                  <a:schemeClr val="accent5">
                    <a:lumMod val="75000"/>
                  </a:schemeClr>
                </a:solidFill>
                <a:latin typeface="Helvetica Neue"/>
                <a:ea typeface="+mn-ea"/>
                <a:cs typeface="Helvetica Neue"/>
              </a:defRPr>
            </a:lvl3pPr>
            <a:lvl4pPr marL="1280160" indent="-228600" algn="l" defTabSz="914400" rtl="0" eaLnBrk="1" latinLnBrk="0" hangingPunct="1">
              <a:spcBef>
                <a:spcPct val="20000"/>
              </a:spcBef>
              <a:buClr>
                <a:schemeClr val="accent4"/>
              </a:buClr>
              <a:buFont typeface="Wingdings" charset="2"/>
              <a:buChar char="§"/>
              <a:defRPr sz="1600" kern="1200">
                <a:solidFill>
                  <a:schemeClr val="accent5">
                    <a:lumMod val="75000"/>
                  </a:schemeClr>
                </a:solidFill>
                <a:latin typeface="Helvetica Neue"/>
                <a:ea typeface="+mn-ea"/>
                <a:cs typeface="Helvetica Neue"/>
              </a:defRPr>
            </a:lvl4pPr>
            <a:lvl5pPr marL="1554480" indent="-228600" algn="l" defTabSz="914400" rtl="0" eaLnBrk="1" latinLnBrk="0" hangingPunct="1">
              <a:spcBef>
                <a:spcPct val="20000"/>
              </a:spcBef>
              <a:buClr>
                <a:schemeClr val="accent4"/>
              </a:buClr>
              <a:buFont typeface="Wingdings" charset="2"/>
              <a:buChar char="§"/>
              <a:defRPr sz="1600" kern="1200" baseline="0">
                <a:solidFill>
                  <a:schemeClr val="accent5">
                    <a:lumMod val="75000"/>
                  </a:schemeClr>
                </a:solidFill>
                <a:latin typeface="Helvetica Neue"/>
                <a:ea typeface="+mn-ea"/>
                <a:cs typeface="Helvetica Neue"/>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lgn="ctr">
              <a:buNone/>
            </a:pPr>
            <a:r>
              <a:rPr lang="en-US" dirty="0"/>
              <a:t>ClinicalTrials.gov</a:t>
            </a:r>
          </a:p>
        </p:txBody>
      </p:sp>
      <p:sp>
        <p:nvSpPr>
          <p:cNvPr id="3" name="Down Arrow 2"/>
          <p:cNvSpPr/>
          <p:nvPr/>
        </p:nvSpPr>
        <p:spPr>
          <a:xfrm rot="16200000">
            <a:off x="6972300" y="3543300"/>
            <a:ext cx="457200" cy="8382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itle 14"/>
          <p:cNvSpPr>
            <a:spLocks noGrp="1"/>
          </p:cNvSpPr>
          <p:nvPr>
            <p:ph type="title"/>
          </p:nvPr>
        </p:nvSpPr>
        <p:spPr/>
        <p:txBody>
          <a:bodyPr/>
          <a:lstStyle/>
          <a:p>
            <a:r>
              <a:rPr lang="en-US" dirty="0" smtClean="0"/>
              <a:t>In medicine…</a:t>
            </a:r>
            <a:endParaRPr lang="en-US" dirty="0"/>
          </a:p>
        </p:txBody>
      </p:sp>
    </p:spTree>
    <p:extLst>
      <p:ext uri="{BB962C8B-B14F-4D97-AF65-F5344CB8AC3E}">
        <p14:creationId xmlns:p14="http://schemas.microsoft.com/office/powerpoint/2010/main" val="14221653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Disclaimer</a:t>
            </a:r>
            <a:endParaRPr lang="en-GB" dirty="0"/>
          </a:p>
        </p:txBody>
      </p:sp>
      <p:sp>
        <p:nvSpPr>
          <p:cNvPr id="3" name="Content Placeholder 2"/>
          <p:cNvSpPr>
            <a:spLocks noGrp="1"/>
          </p:cNvSpPr>
          <p:nvPr>
            <p:ph idx="1"/>
          </p:nvPr>
        </p:nvSpPr>
        <p:spPr/>
        <p:txBody>
          <a:bodyPr>
            <a:normAutofit fontScale="92500"/>
          </a:bodyPr>
          <a:lstStyle/>
          <a:p>
            <a:r>
              <a:rPr lang="en-GB" dirty="0" smtClean="0"/>
              <a:t>Many </a:t>
            </a:r>
            <a:r>
              <a:rPr lang="en-GB" dirty="0"/>
              <a:t>from Garret </a:t>
            </a:r>
            <a:r>
              <a:rPr lang="en-GB" dirty="0" smtClean="0"/>
              <a:t>Christensen, some slides from </a:t>
            </a:r>
            <a:r>
              <a:rPr lang="en-GB" dirty="0" err="1" smtClean="0"/>
              <a:t>Macartan</a:t>
            </a:r>
            <a:r>
              <a:rPr lang="en-GB" dirty="0" smtClean="0"/>
              <a:t> Humphreys (Research Fellow BITSS </a:t>
            </a:r>
            <a:r>
              <a:rPr lang="en-GB" dirty="0"/>
              <a:t>and Berkeley Institute for Data </a:t>
            </a:r>
            <a:r>
              <a:rPr lang="en-GB" dirty="0" smtClean="0"/>
              <a:t>Science)</a:t>
            </a:r>
          </a:p>
          <a:p>
            <a:endParaRPr lang="en-GB" dirty="0"/>
          </a:p>
          <a:p>
            <a:r>
              <a:rPr lang="en-GB" dirty="0"/>
              <a:t>See also </a:t>
            </a:r>
            <a:endParaRPr lang="en-GB" dirty="0" smtClean="0"/>
          </a:p>
          <a:p>
            <a:pPr lvl="1"/>
            <a:r>
              <a:rPr lang="en-GB" dirty="0" smtClean="0"/>
              <a:t>Christensen (2016) Manual </a:t>
            </a:r>
            <a:r>
              <a:rPr lang="en-GB" dirty="0"/>
              <a:t>of Best Practices in Transparent Social </a:t>
            </a:r>
            <a:r>
              <a:rPr lang="en-GB" dirty="0" smtClean="0"/>
              <a:t>Science Research</a:t>
            </a:r>
          </a:p>
          <a:p>
            <a:pPr lvl="2"/>
            <a:r>
              <a:rPr lang="en-GB" dirty="0" smtClean="0">
                <a:hlinkClick r:id="rId2"/>
              </a:rPr>
              <a:t>https</a:t>
            </a:r>
            <a:r>
              <a:rPr lang="en-GB" dirty="0">
                <a:hlinkClick r:id="rId2"/>
              </a:rPr>
              <a:t>://</a:t>
            </a:r>
            <a:r>
              <a:rPr lang="en-GB" dirty="0" smtClean="0">
                <a:hlinkClick r:id="rId2"/>
              </a:rPr>
              <a:t>github.com/garretchristensen/BestPracticesManual</a:t>
            </a:r>
            <a:endParaRPr lang="en-GB" dirty="0" smtClean="0"/>
          </a:p>
          <a:p>
            <a:pPr lvl="1"/>
            <a:r>
              <a:rPr lang="en-GB" dirty="0"/>
              <a:t>Miguel </a:t>
            </a:r>
            <a:r>
              <a:rPr lang="en-GB" dirty="0" smtClean="0"/>
              <a:t>et al (2014) </a:t>
            </a:r>
            <a:r>
              <a:rPr lang="en-GB" dirty="0"/>
              <a:t>Promoting Transparency in Social Science </a:t>
            </a:r>
            <a:r>
              <a:rPr lang="en-GB" dirty="0" smtClean="0"/>
              <a:t>Research. </a:t>
            </a:r>
            <a:r>
              <a:rPr lang="en-US" dirty="0"/>
              <a:t>Science  03 Jan 2014:Vol. 343, Issue 6166, pp. 30-31DOI: 10.1126/science.1245317 </a:t>
            </a:r>
            <a:endParaRPr lang="en-US" dirty="0" smtClean="0"/>
          </a:p>
          <a:p>
            <a:pPr lvl="1"/>
            <a:r>
              <a:rPr lang="en-US" dirty="0"/>
              <a:t>Matthew </a:t>
            </a:r>
            <a:r>
              <a:rPr lang="en-US" dirty="0" err="1"/>
              <a:t>Gentzkow</a:t>
            </a:r>
            <a:r>
              <a:rPr lang="en-US" dirty="0"/>
              <a:t> Jesse M. </a:t>
            </a:r>
            <a:r>
              <a:rPr lang="en-US" dirty="0" smtClean="0"/>
              <a:t>Shapiro, Code </a:t>
            </a:r>
            <a:r>
              <a:rPr lang="en-US" dirty="0"/>
              <a:t>and Data for the Social Sciences</a:t>
            </a:r>
            <a:r>
              <a:rPr lang="en-US" dirty="0" smtClean="0"/>
              <a:t>: A </a:t>
            </a:r>
            <a:r>
              <a:rPr lang="en-US" dirty="0"/>
              <a:t>Practitioner’s </a:t>
            </a:r>
            <a:r>
              <a:rPr lang="en-US" dirty="0" smtClean="0"/>
              <a:t>Guide</a:t>
            </a:r>
            <a:endParaRPr lang="en-US" dirty="0"/>
          </a:p>
        </p:txBody>
      </p:sp>
    </p:spTree>
    <p:extLst>
      <p:ext uri="{BB962C8B-B14F-4D97-AF65-F5344CB8AC3E}">
        <p14:creationId xmlns:p14="http://schemas.microsoft.com/office/powerpoint/2010/main" val="4514748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err="1" smtClean="0"/>
              <a:t>p</a:t>
            </a:r>
            <a:r>
              <a:rPr lang="en-US" dirty="0" smtClean="0"/>
              <a:t>-curves</a:t>
            </a:r>
            <a:endParaRPr lang="en-US" dirty="0"/>
          </a:p>
        </p:txBody>
      </p:sp>
      <p:sp>
        <p:nvSpPr>
          <p:cNvPr id="2" name="Content Placeholder 1"/>
          <p:cNvSpPr>
            <a:spLocks noGrp="1"/>
          </p:cNvSpPr>
          <p:nvPr>
            <p:ph idx="1"/>
          </p:nvPr>
        </p:nvSpPr>
        <p:spPr/>
        <p:txBody>
          <a:bodyPr>
            <a:normAutofit/>
          </a:bodyPr>
          <a:lstStyle/>
          <a:p>
            <a:r>
              <a:rPr lang="en-US" dirty="0" smtClean="0"/>
              <a:t>Scientists want to test hypotheses</a:t>
            </a:r>
          </a:p>
          <a:p>
            <a:pPr lvl="1"/>
            <a:r>
              <a:rPr lang="en-US" dirty="0" smtClean="0"/>
              <a:t>i.e. look for relationships among variables (schooling, test scores)</a:t>
            </a:r>
          </a:p>
          <a:p>
            <a:pPr lvl="1"/>
            <a:r>
              <a:rPr lang="en-US" dirty="0" smtClean="0"/>
              <a:t>Observed relationships should be statistically significant</a:t>
            </a:r>
          </a:p>
          <a:p>
            <a:pPr lvl="2"/>
            <a:r>
              <a:rPr lang="en-US" dirty="0" smtClean="0"/>
              <a:t>Minimize the likelihood that an observed relationship is actually a false discovery </a:t>
            </a:r>
          </a:p>
          <a:p>
            <a:pPr lvl="2"/>
            <a:r>
              <a:rPr lang="en-US" dirty="0" smtClean="0"/>
              <a:t>Common norm: p-value &lt; 0.05</a:t>
            </a:r>
          </a:p>
          <a:p>
            <a:pPr marL="571500" indent="-457200">
              <a:buNone/>
            </a:pPr>
            <a:endParaRPr lang="en-US" i="1" dirty="0" smtClean="0"/>
          </a:p>
          <a:p>
            <a:pPr marL="571500" indent="-457200">
              <a:buNone/>
            </a:pPr>
            <a:r>
              <a:rPr lang="en-US" dirty="0" smtClean="0"/>
              <a:t>But null results not “interesting” ...</a:t>
            </a:r>
          </a:p>
          <a:p>
            <a:pPr marL="571500" indent="-457200">
              <a:buNone/>
            </a:pPr>
            <a:r>
              <a:rPr lang="en-US" i="1" dirty="0" smtClean="0"/>
              <a:t>So incentive is to look for (or report) the positive effects,</a:t>
            </a:r>
          </a:p>
          <a:p>
            <a:pPr marL="571500" indent="-457200">
              <a:buNone/>
            </a:pPr>
            <a:r>
              <a:rPr lang="en-US" i="1" dirty="0" smtClean="0"/>
              <a:t>   even if they’re false discoveries</a:t>
            </a:r>
          </a:p>
          <a:p>
            <a:pPr marL="571500" indent="-457200">
              <a:buNone/>
            </a:pPr>
            <a:endParaRPr lang="en-US" i="1" dirty="0" smtClean="0"/>
          </a:p>
        </p:txBody>
      </p:sp>
    </p:spTree>
    <p:extLst>
      <p:ext uri="{BB962C8B-B14F-4D97-AF65-F5344CB8AC3E}">
        <p14:creationId xmlns:p14="http://schemas.microsoft.com/office/powerpoint/2010/main" val="19454079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6701844" y="6248400"/>
            <a:ext cx="2674513" cy="3810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4"/>
              </a:buClr>
              <a:buFont typeface="Wingdings" charset="2"/>
              <a:buChar char="§"/>
              <a:defRPr sz="2400" kern="1200">
                <a:solidFill>
                  <a:schemeClr val="accent5">
                    <a:lumMod val="75000"/>
                  </a:schemeClr>
                </a:solidFill>
                <a:latin typeface="Helvetica Neue"/>
                <a:ea typeface="+mn-ea"/>
                <a:cs typeface="Helvetica Neue"/>
              </a:defRPr>
            </a:lvl1pPr>
            <a:lvl2pPr marL="640080" indent="-228600" algn="l" defTabSz="914400" rtl="0" eaLnBrk="1" latinLnBrk="0" hangingPunct="1">
              <a:spcBef>
                <a:spcPct val="20000"/>
              </a:spcBef>
              <a:buClr>
                <a:schemeClr val="accent4"/>
              </a:buClr>
              <a:buFont typeface="Wingdings" charset="2"/>
              <a:buChar char="§"/>
              <a:defRPr sz="2000" kern="1200">
                <a:solidFill>
                  <a:schemeClr val="accent5">
                    <a:lumMod val="75000"/>
                  </a:schemeClr>
                </a:solidFill>
                <a:latin typeface="Helvetica Neue"/>
                <a:ea typeface="+mn-ea"/>
                <a:cs typeface="Helvetica Neue"/>
              </a:defRPr>
            </a:lvl2pPr>
            <a:lvl3pPr marL="914400" indent="-228600" algn="l" defTabSz="914400" rtl="0" eaLnBrk="1" latinLnBrk="0" hangingPunct="1">
              <a:spcBef>
                <a:spcPct val="20000"/>
              </a:spcBef>
              <a:buClr>
                <a:schemeClr val="accent4"/>
              </a:buClr>
              <a:buFont typeface="Wingdings" charset="2"/>
              <a:buChar char="§"/>
              <a:defRPr sz="1800" kern="1200">
                <a:solidFill>
                  <a:schemeClr val="accent5">
                    <a:lumMod val="75000"/>
                  </a:schemeClr>
                </a:solidFill>
                <a:latin typeface="Helvetica Neue"/>
                <a:ea typeface="+mn-ea"/>
                <a:cs typeface="Helvetica Neue"/>
              </a:defRPr>
            </a:lvl3pPr>
            <a:lvl4pPr marL="1280160" indent="-228600" algn="l" defTabSz="914400" rtl="0" eaLnBrk="1" latinLnBrk="0" hangingPunct="1">
              <a:spcBef>
                <a:spcPct val="20000"/>
              </a:spcBef>
              <a:buClr>
                <a:schemeClr val="accent4"/>
              </a:buClr>
              <a:buFont typeface="Wingdings" charset="2"/>
              <a:buChar char="§"/>
              <a:defRPr sz="1600" kern="1200">
                <a:solidFill>
                  <a:schemeClr val="accent5">
                    <a:lumMod val="75000"/>
                  </a:schemeClr>
                </a:solidFill>
                <a:latin typeface="Helvetica Neue"/>
                <a:ea typeface="+mn-ea"/>
                <a:cs typeface="Helvetica Neue"/>
              </a:defRPr>
            </a:lvl4pPr>
            <a:lvl5pPr marL="1554480" indent="-228600" algn="l" defTabSz="914400" rtl="0" eaLnBrk="1" latinLnBrk="0" hangingPunct="1">
              <a:spcBef>
                <a:spcPct val="20000"/>
              </a:spcBef>
              <a:buClr>
                <a:schemeClr val="accent4"/>
              </a:buClr>
              <a:buFont typeface="Wingdings" charset="2"/>
              <a:buChar char="§"/>
              <a:defRPr sz="1600" kern="1200" baseline="0">
                <a:solidFill>
                  <a:schemeClr val="accent5">
                    <a:lumMod val="75000"/>
                  </a:schemeClr>
                </a:solidFill>
                <a:latin typeface="Helvetica Neue"/>
                <a:ea typeface="+mn-ea"/>
                <a:cs typeface="Helvetica Neue"/>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lgn="ctr">
              <a:buNone/>
            </a:pPr>
            <a:r>
              <a:rPr lang="en-US" sz="1200" dirty="0">
                <a:solidFill>
                  <a:schemeClr val="tx1"/>
                </a:solidFill>
              </a:rPr>
              <a:t>Turner et al. [2008]</a:t>
            </a:r>
            <a:endParaRPr lang="en-US" sz="1200" dirty="0"/>
          </a:p>
        </p:txBody>
      </p:sp>
      <p:sp>
        <p:nvSpPr>
          <p:cNvPr id="15" name="Title 14"/>
          <p:cNvSpPr>
            <a:spLocks noGrp="1"/>
          </p:cNvSpPr>
          <p:nvPr>
            <p:ph type="title"/>
          </p:nvPr>
        </p:nvSpPr>
        <p:spPr/>
        <p:txBody>
          <a:bodyPr/>
          <a:lstStyle/>
          <a:p>
            <a:r>
              <a:rPr lang="en-US" dirty="0" smtClean="0"/>
              <a:t>In economics…</a:t>
            </a:r>
            <a:endParaRPr lang="en-US" dirty="0"/>
          </a:p>
        </p:txBody>
      </p:sp>
      <p:pic>
        <p:nvPicPr>
          <p:cNvPr id="12" name="Picture 11"/>
          <p:cNvPicPr>
            <a:picLocks noChangeAspect="1"/>
          </p:cNvPicPr>
          <p:nvPr/>
        </p:nvPicPr>
        <p:blipFill>
          <a:blip r:embed="rId3"/>
          <a:stretch>
            <a:fillRect/>
          </a:stretch>
        </p:blipFill>
        <p:spPr>
          <a:xfrm>
            <a:off x="2052634" y="1371601"/>
            <a:ext cx="7548567" cy="5192125"/>
          </a:xfrm>
          <a:prstGeom prst="rect">
            <a:avLst/>
          </a:prstGeom>
        </p:spPr>
      </p:pic>
      <p:sp>
        <p:nvSpPr>
          <p:cNvPr id="13" name="TextBox 12"/>
          <p:cNvSpPr txBox="1"/>
          <p:nvPr/>
        </p:nvSpPr>
        <p:spPr>
          <a:xfrm>
            <a:off x="2862195" y="1931544"/>
            <a:ext cx="5952358" cy="307777"/>
          </a:xfrm>
          <a:prstGeom prst="rect">
            <a:avLst/>
          </a:prstGeom>
          <a:noFill/>
        </p:spPr>
        <p:txBody>
          <a:bodyPr wrap="none" rtlCol="0">
            <a:spAutoFit/>
          </a:bodyPr>
          <a:lstStyle/>
          <a:p>
            <a:r>
              <a:rPr lang="en-US" sz="1400" dirty="0" err="1">
                <a:latin typeface="Times New Roman"/>
                <a:cs typeface="Times New Roman"/>
              </a:rPr>
              <a:t>Brodeur</a:t>
            </a:r>
            <a:r>
              <a:rPr lang="en-US" sz="1400" dirty="0">
                <a:latin typeface="Times New Roman"/>
                <a:cs typeface="Times New Roman"/>
              </a:rPr>
              <a:t> et al 2016. Data: 50,000 tests published in </a:t>
            </a:r>
            <a:r>
              <a:rPr lang="en-US" sz="1400" i="1" dirty="0">
                <a:latin typeface="Times New Roman"/>
                <a:cs typeface="Times New Roman"/>
              </a:rPr>
              <a:t>AER, JPE, QJE</a:t>
            </a:r>
            <a:r>
              <a:rPr lang="en-US" sz="1400" dirty="0">
                <a:latin typeface="Times New Roman"/>
                <a:cs typeface="Times New Roman"/>
              </a:rPr>
              <a:t> (2005-2011)</a:t>
            </a:r>
          </a:p>
        </p:txBody>
      </p:sp>
    </p:spTree>
    <p:extLst>
      <p:ext uri="{BB962C8B-B14F-4D97-AF65-F5344CB8AC3E}">
        <p14:creationId xmlns:p14="http://schemas.microsoft.com/office/powerpoint/2010/main" val="4275937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In sociology…</a:t>
            </a:r>
            <a:endParaRPr lang="en-US" dirty="0"/>
          </a:p>
        </p:txBody>
      </p:sp>
      <p:pic>
        <p:nvPicPr>
          <p:cNvPr id="8" name="Picture 7"/>
          <p:cNvPicPr>
            <a:picLocks noChangeAspect="1"/>
          </p:cNvPicPr>
          <p:nvPr/>
        </p:nvPicPr>
        <p:blipFill>
          <a:blip r:embed="rId3"/>
          <a:srcRect t="5420" b="3903"/>
          <a:stretch>
            <a:fillRect/>
          </a:stretch>
        </p:blipFill>
        <p:spPr>
          <a:xfrm>
            <a:off x="1853156" y="1600201"/>
            <a:ext cx="5928760" cy="5041141"/>
          </a:xfrm>
          <a:prstGeom prst="rect">
            <a:avLst/>
          </a:prstGeom>
        </p:spPr>
      </p:pic>
      <p:sp>
        <p:nvSpPr>
          <p:cNvPr id="9" name="TextBox 8"/>
          <p:cNvSpPr txBox="1"/>
          <p:nvPr/>
        </p:nvSpPr>
        <p:spPr>
          <a:xfrm>
            <a:off x="5334000" y="2438401"/>
            <a:ext cx="3519040" cy="307777"/>
          </a:xfrm>
          <a:prstGeom prst="rect">
            <a:avLst/>
          </a:prstGeom>
          <a:noFill/>
        </p:spPr>
        <p:txBody>
          <a:bodyPr wrap="square" rtlCol="0">
            <a:spAutoFit/>
          </a:bodyPr>
          <a:lstStyle/>
          <a:p>
            <a:r>
              <a:rPr lang="en-US" sz="1400" dirty="0">
                <a:latin typeface="Times New Roman"/>
                <a:cs typeface="Times New Roman"/>
              </a:rPr>
              <a:t>Gerber and Malhotra 2008</a:t>
            </a:r>
          </a:p>
        </p:txBody>
      </p:sp>
    </p:spTree>
    <p:extLst>
      <p:ext uri="{BB962C8B-B14F-4D97-AF65-F5344CB8AC3E}">
        <p14:creationId xmlns:p14="http://schemas.microsoft.com/office/powerpoint/2010/main" val="17981534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political science…</a:t>
            </a:r>
            <a:endParaRPr lang="en-US" dirty="0"/>
          </a:p>
        </p:txBody>
      </p:sp>
      <p:pic>
        <p:nvPicPr>
          <p:cNvPr id="4" name="Picture 3"/>
          <p:cNvPicPr>
            <a:picLocks noChangeAspect="1"/>
          </p:cNvPicPr>
          <p:nvPr/>
        </p:nvPicPr>
        <p:blipFill>
          <a:blip r:embed="rId3"/>
          <a:stretch>
            <a:fillRect/>
          </a:stretch>
        </p:blipFill>
        <p:spPr>
          <a:xfrm>
            <a:off x="1901828" y="1666535"/>
            <a:ext cx="6882448" cy="4934585"/>
          </a:xfrm>
          <a:prstGeom prst="rect">
            <a:avLst/>
          </a:prstGeom>
        </p:spPr>
      </p:pic>
      <p:sp>
        <p:nvSpPr>
          <p:cNvPr id="5" name="TextBox 4"/>
          <p:cNvSpPr txBox="1"/>
          <p:nvPr/>
        </p:nvSpPr>
        <p:spPr>
          <a:xfrm>
            <a:off x="5897748" y="1787562"/>
            <a:ext cx="3519040" cy="307777"/>
          </a:xfrm>
          <a:prstGeom prst="rect">
            <a:avLst/>
          </a:prstGeom>
          <a:noFill/>
        </p:spPr>
        <p:txBody>
          <a:bodyPr wrap="square" rtlCol="0">
            <a:spAutoFit/>
          </a:bodyPr>
          <a:lstStyle/>
          <a:p>
            <a:r>
              <a:rPr lang="en-US" sz="1400" dirty="0">
                <a:latin typeface="Times New Roman"/>
                <a:cs typeface="Times New Roman"/>
              </a:rPr>
              <a:t>Gerber and Malhotra 2008</a:t>
            </a:r>
          </a:p>
        </p:txBody>
      </p:sp>
    </p:spTree>
    <p:extLst>
      <p:ext uri="{BB962C8B-B14F-4D97-AF65-F5344CB8AC3E}">
        <p14:creationId xmlns:p14="http://schemas.microsoft.com/office/powerpoint/2010/main" val="10761837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ata-massage-cartoon.jpg"/>
          <p:cNvPicPr>
            <a:picLocks noChangeAspect="1"/>
          </p:cNvPicPr>
          <p:nvPr/>
        </p:nvPicPr>
        <p:blipFill>
          <a:blip r:embed="rId2"/>
          <a:stretch>
            <a:fillRect/>
          </a:stretch>
        </p:blipFill>
        <p:spPr>
          <a:xfrm>
            <a:off x="3505201" y="914400"/>
            <a:ext cx="5317331" cy="5334000"/>
          </a:xfrm>
          <a:prstGeom prst="rect">
            <a:avLst/>
          </a:prstGeom>
        </p:spPr>
      </p:pic>
    </p:spTree>
    <p:extLst>
      <p:ext uri="{BB962C8B-B14F-4D97-AF65-F5344CB8AC3E}">
        <p14:creationId xmlns:p14="http://schemas.microsoft.com/office/powerpoint/2010/main" val="17622453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US" dirty="0" smtClean="0"/>
          </a:p>
          <a:p>
            <a:endParaRPr lang="en-US" dirty="0"/>
          </a:p>
          <a:p>
            <a:r>
              <a:rPr lang="en-US" dirty="0" smtClean="0"/>
              <a:t>If </a:t>
            </a:r>
            <a:r>
              <a:rPr lang="en-US" dirty="0"/>
              <a:t>we only write up/publish significant results, and we </a:t>
            </a:r>
            <a:r>
              <a:rPr lang="en-US" dirty="0" smtClean="0"/>
              <a:t>have no </a:t>
            </a:r>
            <a:r>
              <a:rPr lang="en-US" dirty="0"/>
              <a:t>record of all the insignificant results, we have no way </a:t>
            </a:r>
            <a:r>
              <a:rPr lang="en-US" dirty="0" smtClean="0"/>
              <a:t>to tell </a:t>
            </a:r>
            <a:r>
              <a:rPr lang="en-US" dirty="0"/>
              <a:t>if our ‘significant’ results are real, or if they’re the 5% </a:t>
            </a:r>
            <a:r>
              <a:rPr lang="en-US" dirty="0" smtClean="0"/>
              <a:t>we should </a:t>
            </a:r>
            <a:r>
              <a:rPr lang="en-US" dirty="0"/>
              <a:t>expect due to noise.</a:t>
            </a:r>
          </a:p>
          <a:p>
            <a:endParaRPr lang="en-GB" dirty="0"/>
          </a:p>
        </p:txBody>
      </p:sp>
    </p:spTree>
    <p:extLst>
      <p:ext uri="{BB962C8B-B14F-4D97-AF65-F5344CB8AC3E}">
        <p14:creationId xmlns:p14="http://schemas.microsoft.com/office/powerpoint/2010/main" val="18327284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Registries</a:t>
            </a:r>
            <a:endParaRPr lang="en-US" dirty="0"/>
          </a:p>
        </p:txBody>
      </p:sp>
      <p:sp>
        <p:nvSpPr>
          <p:cNvPr id="3" name="Content Placeholder 2"/>
          <p:cNvSpPr>
            <a:spLocks noGrp="1"/>
          </p:cNvSpPr>
          <p:nvPr>
            <p:ph idx="1"/>
          </p:nvPr>
        </p:nvSpPr>
        <p:spPr/>
        <p:txBody>
          <a:bodyPr>
            <a:normAutofit/>
          </a:bodyPr>
          <a:lstStyle/>
          <a:p>
            <a:pPr marL="514350" indent="-514350">
              <a:buNone/>
            </a:pPr>
            <a:r>
              <a:rPr lang="en-US" dirty="0" smtClean="0"/>
              <a:t>Prospectively register hypotheses in a public database.</a:t>
            </a:r>
          </a:p>
          <a:p>
            <a:pPr marL="514350" indent="-514350">
              <a:buNone/>
            </a:pPr>
            <a:r>
              <a:rPr lang="en-US" dirty="0" smtClean="0"/>
              <a:t>“Paper trail” to solve the “File Drawer” problem.</a:t>
            </a:r>
          </a:p>
          <a:p>
            <a:pPr marL="514350" indent="-514350">
              <a:buNone/>
            </a:pPr>
            <a:r>
              <a:rPr lang="en-US" dirty="0" smtClean="0"/>
              <a:t>Differentiate </a:t>
            </a:r>
            <a:r>
              <a:rPr lang="en-US" i="1" dirty="0" smtClean="0"/>
              <a:t>confirmatory</a:t>
            </a:r>
            <a:r>
              <a:rPr lang="en-US" dirty="0" smtClean="0"/>
              <a:t> hypothesis testing from </a:t>
            </a:r>
            <a:r>
              <a:rPr lang="en-US" i="1" dirty="0" smtClean="0"/>
              <a:t>exploratory.</a:t>
            </a:r>
          </a:p>
          <a:p>
            <a:pPr marL="514350" indent="-514350">
              <a:buNone/>
            </a:pPr>
            <a:endParaRPr lang="en-US" dirty="0" smtClean="0"/>
          </a:p>
          <a:p>
            <a:pPr lvl="1"/>
            <a:r>
              <a:rPr lang="en-US" dirty="0" smtClean="0">
                <a:sym typeface="Wingdings" panose="05000000000000000000" pitchFamily="2" charset="2"/>
              </a:rPr>
              <a:t>Medicine &amp; Public Health: </a:t>
            </a:r>
            <a:r>
              <a:rPr lang="en-US" dirty="0" smtClean="0">
                <a:sym typeface="Wingdings" panose="05000000000000000000" pitchFamily="2" charset="2"/>
                <a:hlinkClick r:id="rId3"/>
              </a:rPr>
              <a:t>clinicaltrials.gov</a:t>
            </a:r>
            <a:endParaRPr lang="en-US" dirty="0" smtClean="0">
              <a:sym typeface="Wingdings" panose="05000000000000000000" pitchFamily="2" charset="2"/>
            </a:endParaRPr>
          </a:p>
          <a:p>
            <a:pPr lvl="1"/>
            <a:r>
              <a:rPr lang="en-US" b="1" dirty="0" smtClean="0">
                <a:sym typeface="Wingdings" panose="05000000000000000000" pitchFamily="2" charset="2"/>
              </a:rPr>
              <a:t>Economics: AEA registry: </a:t>
            </a:r>
            <a:r>
              <a:rPr lang="en-US" b="1" dirty="0" smtClean="0">
                <a:hlinkClick r:id="rId4"/>
              </a:rPr>
              <a:t>socialscienceregistry.org</a:t>
            </a:r>
            <a:endParaRPr lang="en-US" b="1" dirty="0" smtClean="0"/>
          </a:p>
          <a:p>
            <a:pPr lvl="1"/>
            <a:r>
              <a:rPr lang="en-US" b="1" dirty="0" smtClean="0">
                <a:sym typeface="Wingdings" panose="05000000000000000000" pitchFamily="2" charset="2"/>
              </a:rPr>
              <a:t>Political Science: EGAP Registry: </a:t>
            </a:r>
            <a:r>
              <a:rPr lang="en-US" b="1" dirty="0">
                <a:sym typeface="Wingdings" panose="05000000000000000000" pitchFamily="2" charset="2"/>
                <a:hlinkClick r:id="rId5"/>
              </a:rPr>
              <a:t>http://</a:t>
            </a:r>
            <a:r>
              <a:rPr lang="en-US" b="1" dirty="0" smtClean="0">
                <a:sym typeface="Wingdings" panose="05000000000000000000" pitchFamily="2" charset="2"/>
                <a:hlinkClick r:id="rId5"/>
              </a:rPr>
              <a:t>egap.org/content/registration</a:t>
            </a:r>
            <a:endParaRPr lang="en-US" b="1" dirty="0" smtClean="0">
              <a:sym typeface="Wingdings" panose="05000000000000000000" pitchFamily="2" charset="2"/>
            </a:endParaRPr>
          </a:p>
          <a:p>
            <a:pPr lvl="1"/>
            <a:r>
              <a:rPr lang="en-US" dirty="0" smtClean="0">
                <a:sym typeface="Wingdings" panose="05000000000000000000" pitchFamily="2" charset="2"/>
              </a:rPr>
              <a:t>Development: 3IE Registry: </a:t>
            </a:r>
            <a:r>
              <a:rPr lang="en-US" dirty="0" smtClean="0">
                <a:sym typeface="Wingdings" panose="05000000000000000000" pitchFamily="2" charset="2"/>
                <a:hlinkClick r:id="rId6"/>
              </a:rPr>
              <a:t>ridie.3ieimpact.org</a:t>
            </a:r>
            <a:endParaRPr lang="en-US" dirty="0" smtClean="0">
              <a:sym typeface="Wingdings" panose="05000000000000000000" pitchFamily="2" charset="2"/>
            </a:endParaRPr>
          </a:p>
          <a:p>
            <a:pPr lvl="1"/>
            <a:r>
              <a:rPr lang="en-US" dirty="0" smtClean="0">
                <a:sym typeface="Wingdings" panose="05000000000000000000" pitchFamily="2" charset="2"/>
              </a:rPr>
              <a:t>Open Science Framework: </a:t>
            </a:r>
            <a:r>
              <a:rPr lang="en-US" dirty="0" smtClean="0">
                <a:sym typeface="Wingdings" panose="05000000000000000000" pitchFamily="2" charset="2"/>
                <a:hlinkClick r:id="rId7"/>
              </a:rPr>
              <a:t>http://osf.io</a:t>
            </a:r>
            <a:endParaRPr lang="en-US" dirty="0" smtClean="0">
              <a:sym typeface="Wingdings" panose="05000000000000000000" pitchFamily="2" charset="2"/>
            </a:endParaRPr>
          </a:p>
        </p:txBody>
      </p:sp>
    </p:spTree>
    <p:extLst>
      <p:ext uri="{BB962C8B-B14F-4D97-AF65-F5344CB8AC3E}">
        <p14:creationId xmlns:p14="http://schemas.microsoft.com/office/powerpoint/2010/main" val="211028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Solution: Design Peer Review</a:t>
            </a:r>
            <a:endParaRPr lang="en-GB" dirty="0"/>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1816768" y="1618515"/>
            <a:ext cx="7056648" cy="5239485"/>
          </a:xfrm>
          <a:prstGeom prst="rect">
            <a:avLst/>
          </a:prstGeom>
        </p:spPr>
      </p:pic>
    </p:spTree>
    <p:extLst>
      <p:ext uri="{BB962C8B-B14F-4D97-AF65-F5344CB8AC3E}">
        <p14:creationId xmlns:p14="http://schemas.microsoft.com/office/powerpoint/2010/main" val="14366563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Pre-registration</a:t>
            </a:r>
            <a:endParaRPr lang="en-GB" dirty="0"/>
          </a:p>
        </p:txBody>
      </p:sp>
      <p:sp>
        <p:nvSpPr>
          <p:cNvPr id="3" name="Content Placeholder 2"/>
          <p:cNvSpPr>
            <a:spLocks noGrp="1"/>
          </p:cNvSpPr>
          <p:nvPr>
            <p:ph idx="1"/>
          </p:nvPr>
        </p:nvSpPr>
        <p:spPr/>
        <p:txBody>
          <a:bodyPr/>
          <a:lstStyle/>
          <a:p>
            <a:r>
              <a:rPr lang="en-GB" dirty="0" smtClean="0"/>
              <a:t>Have a look:</a:t>
            </a:r>
          </a:p>
          <a:p>
            <a:r>
              <a:rPr lang="en-GB" dirty="0" smtClean="0">
                <a:hlinkClick r:id="rId2"/>
              </a:rPr>
              <a:t>http</a:t>
            </a:r>
            <a:r>
              <a:rPr lang="en-GB" dirty="0">
                <a:hlinkClick r:id="rId2"/>
              </a:rPr>
              <a:t>://</a:t>
            </a:r>
            <a:r>
              <a:rPr lang="en-GB" dirty="0" smtClean="0">
                <a:hlinkClick r:id="rId2"/>
              </a:rPr>
              <a:t>egap.org/content/registration</a:t>
            </a:r>
            <a:endParaRPr lang="en-GB" dirty="0" smtClean="0"/>
          </a:p>
          <a:p>
            <a:r>
              <a:rPr lang="en-GB" dirty="0" smtClean="0"/>
              <a:t>Very useful repository of </a:t>
            </a:r>
            <a:r>
              <a:rPr lang="en-GB" smtClean="0"/>
              <a:t>possible designs</a:t>
            </a:r>
            <a:endParaRPr lang="en-GB" dirty="0"/>
          </a:p>
        </p:txBody>
      </p:sp>
    </p:spTree>
    <p:extLst>
      <p:ext uri="{BB962C8B-B14F-4D97-AF65-F5344CB8AC3E}">
        <p14:creationId xmlns:p14="http://schemas.microsoft.com/office/powerpoint/2010/main" val="11501488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1477818" y="0"/>
            <a:ext cx="9236364" cy="6858000"/>
          </a:xfrm>
          <a:prstGeom prst="rect">
            <a:avLst/>
          </a:prstGeom>
        </p:spPr>
      </p:pic>
    </p:spTree>
    <p:extLst>
      <p:ext uri="{BB962C8B-B14F-4D97-AF65-F5344CB8AC3E}">
        <p14:creationId xmlns:p14="http://schemas.microsoft.com/office/powerpoint/2010/main" val="9533272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Discuss</a:t>
            </a:r>
            <a:endParaRPr lang="en-GB" dirty="0"/>
          </a:p>
        </p:txBody>
      </p:sp>
      <p:sp>
        <p:nvSpPr>
          <p:cNvPr id="3" name="Content Placeholder 2"/>
          <p:cNvSpPr>
            <a:spLocks noGrp="1"/>
          </p:cNvSpPr>
          <p:nvPr>
            <p:ph idx="1"/>
          </p:nvPr>
        </p:nvSpPr>
        <p:spPr/>
        <p:txBody>
          <a:bodyPr/>
          <a:lstStyle/>
          <a:p>
            <a:r>
              <a:rPr lang="en-GB" dirty="0" smtClean="0"/>
              <a:t>When you read a paper what are the things you look for to check of you believe the results?</a:t>
            </a:r>
          </a:p>
          <a:p>
            <a:endParaRPr lang="en-GB" dirty="0"/>
          </a:p>
          <a:p>
            <a:r>
              <a:rPr lang="en-GB" dirty="0" smtClean="0"/>
              <a:t>Do you know colleagues who tried to manipulate results?</a:t>
            </a:r>
          </a:p>
          <a:p>
            <a:endParaRPr lang="en-GB" dirty="0"/>
          </a:p>
        </p:txBody>
      </p:sp>
    </p:spTree>
    <p:extLst>
      <p:ext uri="{BB962C8B-B14F-4D97-AF65-F5344CB8AC3E}">
        <p14:creationId xmlns:p14="http://schemas.microsoft.com/office/powerpoint/2010/main" val="12718928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smtClean="0"/>
              <a:t>Non-disclosure</a:t>
            </a:r>
            <a:endParaRPr lang="en-US" dirty="0"/>
          </a:p>
        </p:txBody>
      </p:sp>
      <p:sp>
        <p:nvSpPr>
          <p:cNvPr id="11" name="Content Placeholder 10"/>
          <p:cNvSpPr>
            <a:spLocks noGrp="1"/>
          </p:cNvSpPr>
          <p:nvPr>
            <p:ph idx="1"/>
          </p:nvPr>
        </p:nvSpPr>
        <p:spPr/>
        <p:txBody>
          <a:bodyPr/>
          <a:lstStyle/>
          <a:p>
            <a:r>
              <a:rPr lang="en-US" dirty="0" smtClean="0"/>
              <a:t>To evaluate the evidentiary quality of research, we need complete reporting of methods and results….</a:t>
            </a:r>
          </a:p>
          <a:p>
            <a:pPr lvl="1"/>
            <a:r>
              <a:rPr lang="en-US" i="1" dirty="0" smtClean="0"/>
              <a:t>Challenge: limited real estate in journals</a:t>
            </a:r>
          </a:p>
          <a:p>
            <a:pPr lvl="1"/>
            <a:r>
              <a:rPr lang="en-US" i="1" dirty="0" smtClean="0"/>
              <a:t>Challenge: heterogeneous reporting</a:t>
            </a:r>
          </a:p>
          <a:p>
            <a:pPr lvl="1"/>
            <a:r>
              <a:rPr lang="en-US" i="1" dirty="0" smtClean="0"/>
              <a:t>Challenge: perverse incentives</a:t>
            </a:r>
          </a:p>
          <a:p>
            <a:endParaRPr lang="en-US" dirty="0" smtClean="0"/>
          </a:p>
          <a:p>
            <a:r>
              <a:rPr lang="en-US" dirty="0" smtClean="0"/>
              <a:t>It’s impossible to replicate or validate findings if methods are not disclosed. </a:t>
            </a:r>
          </a:p>
          <a:p>
            <a:endParaRPr lang="en-US" i="1" dirty="0"/>
          </a:p>
        </p:txBody>
      </p:sp>
    </p:spTree>
    <p:extLst>
      <p:ext uri="{BB962C8B-B14F-4D97-AF65-F5344CB8AC3E}">
        <p14:creationId xmlns:p14="http://schemas.microsoft.com/office/powerpoint/2010/main" val="1846458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Standards</a:t>
            </a:r>
            <a:endParaRPr lang="en-US" dirty="0"/>
          </a:p>
        </p:txBody>
      </p:sp>
      <p:pic>
        <p:nvPicPr>
          <p:cNvPr id="7" name="Picture 6" descr="top-guidelines.jpg"/>
          <p:cNvPicPr>
            <a:picLocks noChangeAspect="1"/>
          </p:cNvPicPr>
          <p:nvPr/>
        </p:nvPicPr>
        <p:blipFill>
          <a:blip r:embed="rId2"/>
          <a:stretch>
            <a:fillRect/>
          </a:stretch>
        </p:blipFill>
        <p:spPr>
          <a:xfrm>
            <a:off x="1524000" y="1509692"/>
            <a:ext cx="9144000" cy="5119708"/>
          </a:xfrm>
          <a:prstGeom prst="rect">
            <a:avLst/>
          </a:prstGeom>
        </p:spPr>
      </p:pic>
      <p:sp>
        <p:nvSpPr>
          <p:cNvPr id="9" name="Content Placeholder 2"/>
          <p:cNvSpPr>
            <a:spLocks noGrp="1"/>
          </p:cNvSpPr>
          <p:nvPr>
            <p:ph idx="1"/>
          </p:nvPr>
        </p:nvSpPr>
        <p:spPr>
          <a:xfrm>
            <a:off x="6553200" y="3962400"/>
            <a:ext cx="3733800" cy="1371600"/>
          </a:xfrm>
        </p:spPr>
        <p:txBody>
          <a:bodyPr>
            <a:noAutofit/>
          </a:bodyPr>
          <a:lstStyle/>
          <a:p>
            <a:pPr>
              <a:buNone/>
            </a:pPr>
            <a:r>
              <a:rPr lang="en-US" sz="2600" dirty="0">
                <a:solidFill>
                  <a:schemeClr val="accent5"/>
                </a:solidFill>
                <a:hlinkClick r:id="rId3"/>
              </a:rPr>
              <a:t>https://cos.io/top</a:t>
            </a:r>
            <a:endParaRPr lang="en-US" sz="2600" dirty="0">
              <a:solidFill>
                <a:schemeClr val="accent5"/>
              </a:solidFill>
            </a:endParaRPr>
          </a:p>
          <a:p>
            <a:pPr>
              <a:buNone/>
            </a:pPr>
            <a:r>
              <a:rPr lang="en-US" sz="2600" dirty="0" err="1">
                <a:solidFill>
                  <a:schemeClr val="accent5"/>
                </a:solidFill>
              </a:rPr>
              <a:t>Nosek</a:t>
            </a:r>
            <a:r>
              <a:rPr lang="en-US" sz="2600" dirty="0">
                <a:solidFill>
                  <a:schemeClr val="accent5"/>
                </a:solidFill>
              </a:rPr>
              <a:t> et al, 2015 </a:t>
            </a:r>
            <a:r>
              <a:rPr lang="en-US" sz="2600" i="1" dirty="0">
                <a:solidFill>
                  <a:schemeClr val="accent5"/>
                </a:solidFill>
              </a:rPr>
              <a:t>Science</a:t>
            </a:r>
          </a:p>
        </p:txBody>
      </p:sp>
    </p:spTree>
    <p:extLst>
      <p:ext uri="{BB962C8B-B14F-4D97-AF65-F5344CB8AC3E}">
        <p14:creationId xmlns:p14="http://schemas.microsoft.com/office/powerpoint/2010/main" val="12182182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46100"/>
            <a:ext cx="10287000" cy="762000"/>
          </a:xfrm>
        </p:spPr>
        <p:txBody>
          <a:bodyPr/>
          <a:lstStyle/>
          <a:p>
            <a:r>
              <a:rPr lang="en-US" dirty="0" smtClean="0"/>
              <a:t>Solution: Standards, Grass Roots Efforts</a:t>
            </a:r>
            <a:endParaRPr lang="en-US" dirty="0"/>
          </a:p>
        </p:txBody>
      </p:sp>
      <p:sp>
        <p:nvSpPr>
          <p:cNvPr id="3" name="Content Placeholder 2"/>
          <p:cNvSpPr>
            <a:spLocks noGrp="1"/>
          </p:cNvSpPr>
          <p:nvPr>
            <p:ph idx="1"/>
          </p:nvPr>
        </p:nvSpPr>
        <p:spPr/>
        <p:txBody>
          <a:bodyPr>
            <a:normAutofit/>
          </a:bodyPr>
          <a:lstStyle/>
          <a:p>
            <a:r>
              <a:rPr lang="en-US" b="1" dirty="0" smtClean="0"/>
              <a:t>DA-RT Guidelines</a:t>
            </a:r>
            <a:r>
              <a:rPr lang="en-US" dirty="0" smtClean="0"/>
              <a:t>: </a:t>
            </a:r>
            <a:r>
              <a:rPr lang="en-US" dirty="0" smtClean="0">
                <a:hlinkClick r:id="rId3"/>
              </a:rPr>
              <a:t>http://dartstatement.org</a:t>
            </a:r>
            <a:endParaRPr lang="en-US" dirty="0" smtClean="0"/>
          </a:p>
          <a:p>
            <a:endParaRPr lang="en-US" b="1" dirty="0" smtClean="0"/>
          </a:p>
          <a:p>
            <a:r>
              <a:rPr lang="en-US" b="1" i="1" dirty="0" smtClean="0">
                <a:hlinkClick r:id="rId4"/>
              </a:rPr>
              <a:t>Psych Science </a:t>
            </a:r>
            <a:r>
              <a:rPr lang="en-US" b="1" dirty="0" smtClean="0">
                <a:hlinkClick r:id="rId4"/>
              </a:rPr>
              <a:t>Guidelines</a:t>
            </a:r>
            <a:r>
              <a:rPr lang="en-US" dirty="0" smtClean="0"/>
              <a:t>: Checklists for reporting excluded data, manipulations, outcome measures, sample size. Inspired by grass-roots </a:t>
            </a:r>
            <a:r>
              <a:rPr lang="en-US" dirty="0" smtClean="0">
                <a:hlinkClick r:id="rId5"/>
              </a:rPr>
              <a:t>psychdisclosure.org</a:t>
            </a:r>
            <a:r>
              <a:rPr lang="en-US" dirty="0" smtClean="0"/>
              <a:t>.</a:t>
            </a:r>
          </a:p>
          <a:p>
            <a:pPr>
              <a:buNone/>
            </a:pPr>
            <a:r>
              <a:rPr lang="en-US" dirty="0" smtClean="0"/>
              <a:t> </a:t>
            </a:r>
            <a:endParaRPr lang="en-US" b="1" dirty="0" smtClean="0"/>
          </a:p>
          <a:p>
            <a:r>
              <a:rPr lang="en-US" b="1" dirty="0" smtClean="0"/>
              <a:t>21 word solution </a:t>
            </a:r>
            <a:r>
              <a:rPr lang="en-US" dirty="0" smtClean="0"/>
              <a:t>in Nelson, Simmons and </a:t>
            </a:r>
            <a:r>
              <a:rPr lang="en-US" dirty="0" err="1" smtClean="0"/>
              <a:t>Simonsohn</a:t>
            </a:r>
            <a:r>
              <a:rPr lang="en-US" dirty="0" smtClean="0"/>
              <a:t> (2012): “We report how we determined our sample size, all data exclusions (if any), all manipulations, and all measures in the study.”</a:t>
            </a:r>
            <a:endParaRPr lang="en-US" dirty="0"/>
          </a:p>
        </p:txBody>
      </p:sp>
    </p:spTree>
    <p:extLst>
      <p:ext uri="{BB962C8B-B14F-4D97-AF65-F5344CB8AC3E}">
        <p14:creationId xmlns:p14="http://schemas.microsoft.com/office/powerpoint/2010/main" val="4845162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0" y="546100"/>
            <a:ext cx="6934200" cy="762000"/>
          </a:xfrm>
        </p:spPr>
        <p:txBody>
          <a:bodyPr/>
          <a:lstStyle/>
          <a:p>
            <a:r>
              <a:rPr lang="en-US" dirty="0" smtClean="0"/>
              <a:t>Selective </a:t>
            </a:r>
            <a:r>
              <a:rPr lang="en-US" dirty="0"/>
              <a:t>R</a:t>
            </a:r>
            <a:r>
              <a:rPr lang="en-US" dirty="0" smtClean="0"/>
              <a:t>eporting</a:t>
            </a:r>
            <a:endParaRPr lang="en-US" dirty="0"/>
          </a:p>
        </p:txBody>
      </p:sp>
      <p:sp>
        <p:nvSpPr>
          <p:cNvPr id="4" name="Content Placeholder 3"/>
          <p:cNvSpPr>
            <a:spLocks noGrp="1"/>
          </p:cNvSpPr>
          <p:nvPr>
            <p:ph idx="1"/>
          </p:nvPr>
        </p:nvSpPr>
        <p:spPr/>
        <p:txBody>
          <a:bodyPr/>
          <a:lstStyle/>
          <a:p>
            <a:r>
              <a:rPr lang="en-US" dirty="0" smtClean="0"/>
              <a:t>Problem: Cherry-picking &amp; fishing for results</a:t>
            </a:r>
          </a:p>
          <a:p>
            <a:r>
              <a:rPr lang="en-US" dirty="0" smtClean="0"/>
              <a:t>Can result from vested interests, perverse incentives…</a:t>
            </a:r>
          </a:p>
          <a:p>
            <a:endParaRPr lang="en-US" dirty="0" smtClean="0"/>
          </a:p>
          <a:p>
            <a:pPr>
              <a:buNone/>
            </a:pPr>
            <a:r>
              <a:rPr lang="en-US" dirty="0" smtClean="0"/>
              <a:t>You can tell many stories with any data set…</a:t>
            </a:r>
          </a:p>
          <a:p>
            <a:pPr>
              <a:buNone/>
            </a:pPr>
            <a:r>
              <a:rPr lang="en-US" dirty="0" smtClean="0"/>
              <a:t>Example: Casey, </a:t>
            </a:r>
            <a:r>
              <a:rPr lang="en-US" dirty="0" err="1" smtClean="0"/>
              <a:t>Glennerster</a:t>
            </a:r>
            <a:r>
              <a:rPr lang="en-US" dirty="0" smtClean="0"/>
              <a:t> and Miguel (2012, </a:t>
            </a:r>
            <a:r>
              <a:rPr lang="en-US" i="1" dirty="0" smtClean="0"/>
              <a:t>QJE</a:t>
            </a:r>
            <a:r>
              <a:rPr lang="en-US" dirty="0" smtClean="0"/>
              <a:t>) </a:t>
            </a:r>
          </a:p>
          <a:p>
            <a:pPr>
              <a:buNone/>
            </a:pPr>
            <a:endParaRPr lang="en-US" dirty="0"/>
          </a:p>
        </p:txBody>
      </p:sp>
    </p:spTree>
    <p:extLst>
      <p:ext uri="{BB962C8B-B14F-4D97-AF65-F5344CB8AC3E}">
        <p14:creationId xmlns:p14="http://schemas.microsoft.com/office/powerpoint/2010/main" val="18712196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62000" y="381000"/>
            <a:ext cx="9144000" cy="5339953"/>
          </a:xfrm>
          <a:prstGeom prst="rect">
            <a:avLst/>
          </a:prstGeom>
        </p:spPr>
      </p:pic>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3"/>
          <a:stretch>
            <a:fillRect/>
          </a:stretch>
        </p:blipFill>
        <p:spPr>
          <a:xfrm>
            <a:off x="762000" y="1752601"/>
            <a:ext cx="9144000" cy="2299368"/>
          </a:xfrm>
          <a:prstGeom prst="rect">
            <a:avLst/>
          </a:prstGeom>
        </p:spPr>
      </p:pic>
      <p:pic>
        <p:nvPicPr>
          <p:cNvPr id="5" name="Picture 4"/>
          <p:cNvPicPr>
            <a:picLocks noChangeAspect="1"/>
          </p:cNvPicPr>
          <p:nvPr/>
        </p:nvPicPr>
        <p:blipFill>
          <a:blip r:embed="rId4"/>
          <a:stretch>
            <a:fillRect/>
          </a:stretch>
        </p:blipFill>
        <p:spPr>
          <a:xfrm>
            <a:off x="850900" y="4020975"/>
            <a:ext cx="9144000" cy="2551189"/>
          </a:xfrm>
          <a:prstGeom prst="rect">
            <a:avLst/>
          </a:prstGeom>
        </p:spPr>
      </p:pic>
    </p:spTree>
    <p:extLst>
      <p:ext uri="{BB962C8B-B14F-4D97-AF65-F5344CB8AC3E}">
        <p14:creationId xmlns:p14="http://schemas.microsoft.com/office/powerpoint/2010/main" val="12356309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Solution: Pre-specify</a:t>
            </a:r>
            <a:endParaRPr lang="en-US" dirty="0"/>
          </a:p>
        </p:txBody>
      </p:sp>
      <p:sp>
        <p:nvSpPr>
          <p:cNvPr id="4" name="Content Placeholder 3"/>
          <p:cNvSpPr>
            <a:spLocks noGrp="1"/>
          </p:cNvSpPr>
          <p:nvPr>
            <p:ph idx="1"/>
          </p:nvPr>
        </p:nvSpPr>
        <p:spPr/>
        <p:txBody>
          <a:bodyPr>
            <a:normAutofit/>
          </a:bodyPr>
          <a:lstStyle/>
          <a:p>
            <a:pPr marL="571500" indent="-457200">
              <a:buFont typeface="+mj-lt"/>
              <a:buAutoNum type="arabicPeriod"/>
            </a:pPr>
            <a:r>
              <a:rPr lang="en-US" dirty="0" smtClean="0"/>
              <a:t>Define hypotheses</a:t>
            </a:r>
          </a:p>
          <a:p>
            <a:pPr marL="571500" indent="-457200">
              <a:buFont typeface="+mj-lt"/>
              <a:buAutoNum type="arabicPeriod"/>
            </a:pPr>
            <a:r>
              <a:rPr lang="en-US" dirty="0" smtClean="0"/>
              <a:t>Identify all outcomes to be measured</a:t>
            </a:r>
          </a:p>
          <a:p>
            <a:pPr marL="571500" indent="-457200">
              <a:buFont typeface="+mj-lt"/>
              <a:buAutoNum type="arabicPeriod"/>
            </a:pPr>
            <a:r>
              <a:rPr lang="en-US" dirty="0" smtClean="0"/>
              <a:t>Specify statistical models, techniques, tests (# </a:t>
            </a:r>
            <a:r>
              <a:rPr lang="en-US" dirty="0" err="1" smtClean="0"/>
              <a:t>obs</a:t>
            </a:r>
            <a:r>
              <a:rPr lang="en-US" dirty="0" smtClean="0"/>
              <a:t>, sub-group analyses, control variables, inclusion/exclusion rules, corrections, etc)</a:t>
            </a:r>
          </a:p>
          <a:p>
            <a:pPr marL="571500" indent="-457200">
              <a:buNone/>
            </a:pPr>
            <a:endParaRPr lang="en-US" dirty="0" smtClean="0"/>
          </a:p>
          <a:p>
            <a:pPr marL="571500" indent="-457200"/>
            <a:endParaRPr lang="en-US" dirty="0" smtClean="0"/>
          </a:p>
        </p:txBody>
      </p:sp>
    </p:spTree>
    <p:extLst>
      <p:ext uri="{BB962C8B-B14F-4D97-AF65-F5344CB8AC3E}">
        <p14:creationId xmlns:p14="http://schemas.microsoft.com/office/powerpoint/2010/main" val="2186201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0" y="457200"/>
            <a:ext cx="7772400" cy="762000"/>
          </a:xfrm>
        </p:spPr>
        <p:txBody>
          <a:bodyPr/>
          <a:lstStyle/>
          <a:p>
            <a:r>
              <a:rPr lang="en-US" dirty="0" smtClean="0"/>
              <a:t>Reduce Cherry-Picking</a:t>
            </a:r>
            <a:endParaRPr lang="en-US" dirty="0"/>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0" y="1231232"/>
            <a:ext cx="8382000" cy="5079637"/>
          </a:xfrm>
        </p:spPr>
      </p:pic>
      <p:sp>
        <p:nvSpPr>
          <p:cNvPr id="3" name="TextBox 2"/>
          <p:cNvSpPr txBox="1"/>
          <p:nvPr/>
        </p:nvSpPr>
        <p:spPr>
          <a:xfrm>
            <a:off x="6194070" y="6272768"/>
            <a:ext cx="3728970" cy="369332"/>
          </a:xfrm>
          <a:prstGeom prst="rect">
            <a:avLst/>
          </a:prstGeom>
          <a:noFill/>
        </p:spPr>
        <p:txBody>
          <a:bodyPr wrap="none" rtlCol="0">
            <a:spAutoFit/>
          </a:bodyPr>
          <a:lstStyle/>
          <a:p>
            <a:r>
              <a:rPr lang="en-US" dirty="0"/>
              <a:t>Casey, </a:t>
            </a:r>
            <a:r>
              <a:rPr lang="en-US" dirty="0" err="1"/>
              <a:t>Glennerster</a:t>
            </a:r>
            <a:r>
              <a:rPr lang="en-US" dirty="0"/>
              <a:t>, Miguel (QJE 2012)</a:t>
            </a:r>
          </a:p>
        </p:txBody>
      </p:sp>
    </p:spTree>
    <p:extLst>
      <p:ext uri="{BB962C8B-B14F-4D97-AF65-F5344CB8AC3E}">
        <p14:creationId xmlns:p14="http://schemas.microsoft.com/office/powerpoint/2010/main" val="12419967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Failure to replicate</a:t>
            </a:r>
            <a:endParaRPr lang="en-US" dirty="0"/>
          </a:p>
        </p:txBody>
      </p:sp>
      <p:sp>
        <p:nvSpPr>
          <p:cNvPr id="3" name="Content Placeholder 1"/>
          <p:cNvSpPr txBox="1">
            <a:spLocks/>
          </p:cNvSpPr>
          <p:nvPr/>
        </p:nvSpPr>
        <p:spPr>
          <a:xfrm>
            <a:off x="2264535" y="2133600"/>
            <a:ext cx="7086600" cy="12192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4"/>
              </a:buClr>
              <a:buFont typeface="Wingdings" charset="2"/>
              <a:buChar char="§"/>
              <a:defRPr sz="2400" kern="1200">
                <a:solidFill>
                  <a:schemeClr val="accent5">
                    <a:lumMod val="75000"/>
                  </a:schemeClr>
                </a:solidFill>
                <a:latin typeface="Helvetica Neue"/>
                <a:ea typeface="+mn-ea"/>
                <a:cs typeface="Helvetica Neue"/>
              </a:defRPr>
            </a:lvl1pPr>
            <a:lvl2pPr marL="640080" indent="-228600" algn="l" defTabSz="914400" rtl="0" eaLnBrk="1" latinLnBrk="0" hangingPunct="1">
              <a:spcBef>
                <a:spcPct val="20000"/>
              </a:spcBef>
              <a:buClr>
                <a:schemeClr val="accent4"/>
              </a:buClr>
              <a:buFont typeface="Wingdings" charset="2"/>
              <a:buChar char="§"/>
              <a:defRPr sz="2000" kern="1200">
                <a:solidFill>
                  <a:schemeClr val="accent5">
                    <a:lumMod val="75000"/>
                  </a:schemeClr>
                </a:solidFill>
                <a:latin typeface="Helvetica Neue"/>
                <a:ea typeface="+mn-ea"/>
                <a:cs typeface="Helvetica Neue"/>
              </a:defRPr>
            </a:lvl2pPr>
            <a:lvl3pPr marL="914400" indent="-228600" algn="l" defTabSz="914400" rtl="0" eaLnBrk="1" latinLnBrk="0" hangingPunct="1">
              <a:spcBef>
                <a:spcPct val="20000"/>
              </a:spcBef>
              <a:buClr>
                <a:schemeClr val="accent4"/>
              </a:buClr>
              <a:buFont typeface="Wingdings" charset="2"/>
              <a:buChar char="§"/>
              <a:defRPr sz="1800" kern="1200">
                <a:solidFill>
                  <a:schemeClr val="accent5">
                    <a:lumMod val="75000"/>
                  </a:schemeClr>
                </a:solidFill>
                <a:latin typeface="Helvetica Neue"/>
                <a:ea typeface="+mn-ea"/>
                <a:cs typeface="Helvetica Neue"/>
              </a:defRPr>
            </a:lvl3pPr>
            <a:lvl4pPr marL="1280160" indent="-228600" algn="l" defTabSz="914400" rtl="0" eaLnBrk="1" latinLnBrk="0" hangingPunct="1">
              <a:spcBef>
                <a:spcPct val="20000"/>
              </a:spcBef>
              <a:buClr>
                <a:schemeClr val="accent4"/>
              </a:buClr>
              <a:buFont typeface="Wingdings" charset="2"/>
              <a:buChar char="§"/>
              <a:defRPr sz="1600" kern="1200">
                <a:solidFill>
                  <a:schemeClr val="accent5">
                    <a:lumMod val="75000"/>
                  </a:schemeClr>
                </a:solidFill>
                <a:latin typeface="Helvetica Neue"/>
                <a:ea typeface="+mn-ea"/>
                <a:cs typeface="Helvetica Neue"/>
              </a:defRPr>
            </a:lvl4pPr>
            <a:lvl5pPr marL="1554480" indent="-228600" algn="l" defTabSz="914400" rtl="0" eaLnBrk="1" latinLnBrk="0" hangingPunct="1">
              <a:spcBef>
                <a:spcPct val="20000"/>
              </a:spcBef>
              <a:buClr>
                <a:schemeClr val="accent4"/>
              </a:buClr>
              <a:buFont typeface="Wingdings" charset="2"/>
              <a:buChar char="§"/>
              <a:defRPr sz="1600" kern="1200" baseline="0">
                <a:solidFill>
                  <a:schemeClr val="accent5">
                    <a:lumMod val="75000"/>
                  </a:schemeClr>
                </a:solidFill>
                <a:latin typeface="Helvetica Neue"/>
                <a:ea typeface="+mn-ea"/>
                <a:cs typeface="Helvetica Neue"/>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buNone/>
            </a:pPr>
            <a:r>
              <a:rPr lang="en-US" i="1" dirty="0"/>
              <a:t>“Reproducibility is just collaboration with people you don’t know, including yourself next week”—Philip Stark, UC Berkeley</a:t>
            </a:r>
          </a:p>
        </p:txBody>
      </p:sp>
      <p:sp>
        <p:nvSpPr>
          <p:cNvPr id="4" name="Content Placeholder 1"/>
          <p:cNvSpPr txBox="1">
            <a:spLocks/>
          </p:cNvSpPr>
          <p:nvPr/>
        </p:nvSpPr>
        <p:spPr>
          <a:xfrm>
            <a:off x="2286000" y="3657600"/>
            <a:ext cx="7086600" cy="12192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4"/>
              </a:buClr>
              <a:buFont typeface="Wingdings" charset="2"/>
              <a:buChar char="§"/>
              <a:defRPr sz="2400" kern="1200">
                <a:solidFill>
                  <a:schemeClr val="accent5">
                    <a:lumMod val="75000"/>
                  </a:schemeClr>
                </a:solidFill>
                <a:latin typeface="Helvetica Neue"/>
                <a:ea typeface="+mn-ea"/>
                <a:cs typeface="Helvetica Neue"/>
              </a:defRPr>
            </a:lvl1pPr>
            <a:lvl2pPr marL="640080" indent="-228600" algn="l" defTabSz="914400" rtl="0" eaLnBrk="1" latinLnBrk="0" hangingPunct="1">
              <a:spcBef>
                <a:spcPct val="20000"/>
              </a:spcBef>
              <a:buClr>
                <a:schemeClr val="accent4"/>
              </a:buClr>
              <a:buFont typeface="Wingdings" charset="2"/>
              <a:buChar char="§"/>
              <a:defRPr sz="2000" kern="1200">
                <a:solidFill>
                  <a:schemeClr val="accent5">
                    <a:lumMod val="75000"/>
                  </a:schemeClr>
                </a:solidFill>
                <a:latin typeface="Helvetica Neue"/>
                <a:ea typeface="+mn-ea"/>
                <a:cs typeface="Helvetica Neue"/>
              </a:defRPr>
            </a:lvl2pPr>
            <a:lvl3pPr marL="914400" indent="-228600" algn="l" defTabSz="914400" rtl="0" eaLnBrk="1" latinLnBrk="0" hangingPunct="1">
              <a:spcBef>
                <a:spcPct val="20000"/>
              </a:spcBef>
              <a:buClr>
                <a:schemeClr val="accent4"/>
              </a:buClr>
              <a:buFont typeface="Wingdings" charset="2"/>
              <a:buChar char="§"/>
              <a:defRPr sz="1800" kern="1200">
                <a:solidFill>
                  <a:schemeClr val="accent5">
                    <a:lumMod val="75000"/>
                  </a:schemeClr>
                </a:solidFill>
                <a:latin typeface="Helvetica Neue"/>
                <a:ea typeface="+mn-ea"/>
                <a:cs typeface="Helvetica Neue"/>
              </a:defRPr>
            </a:lvl3pPr>
            <a:lvl4pPr marL="1280160" indent="-228600" algn="l" defTabSz="914400" rtl="0" eaLnBrk="1" latinLnBrk="0" hangingPunct="1">
              <a:spcBef>
                <a:spcPct val="20000"/>
              </a:spcBef>
              <a:buClr>
                <a:schemeClr val="accent4"/>
              </a:buClr>
              <a:buFont typeface="Wingdings" charset="2"/>
              <a:buChar char="§"/>
              <a:defRPr sz="1600" kern="1200">
                <a:solidFill>
                  <a:schemeClr val="accent5">
                    <a:lumMod val="75000"/>
                  </a:schemeClr>
                </a:solidFill>
                <a:latin typeface="Helvetica Neue"/>
                <a:ea typeface="+mn-ea"/>
                <a:cs typeface="Helvetica Neue"/>
              </a:defRPr>
            </a:lvl4pPr>
            <a:lvl5pPr marL="1554480" indent="-228600" algn="l" defTabSz="914400" rtl="0" eaLnBrk="1" latinLnBrk="0" hangingPunct="1">
              <a:spcBef>
                <a:spcPct val="20000"/>
              </a:spcBef>
              <a:buClr>
                <a:schemeClr val="accent4"/>
              </a:buClr>
              <a:buFont typeface="Wingdings" charset="2"/>
              <a:buChar char="§"/>
              <a:defRPr sz="1600" kern="1200" baseline="0">
                <a:solidFill>
                  <a:schemeClr val="accent5">
                    <a:lumMod val="75000"/>
                  </a:schemeClr>
                </a:solidFill>
                <a:latin typeface="Helvetica Neue"/>
                <a:ea typeface="+mn-ea"/>
                <a:cs typeface="Helvetica Neue"/>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buNone/>
            </a:pPr>
            <a:r>
              <a:rPr lang="en-US" i="1" dirty="0"/>
              <a:t>“Economists treat replication the way teenagers treat chastity - as an ideal to be professed but not to be </a:t>
            </a:r>
            <a:r>
              <a:rPr lang="en-US" i="1" dirty="0" err="1"/>
              <a:t>practised</a:t>
            </a:r>
            <a:r>
              <a:rPr lang="en-US" i="1" dirty="0"/>
              <a:t>.”—Daniel </a:t>
            </a:r>
            <a:r>
              <a:rPr lang="en-US" i="1" dirty="0" err="1"/>
              <a:t>Hamermesh</a:t>
            </a:r>
            <a:r>
              <a:rPr lang="en-US" i="1" dirty="0"/>
              <a:t>, UT Austin</a:t>
            </a:r>
          </a:p>
        </p:txBody>
      </p:sp>
      <p:sp>
        <p:nvSpPr>
          <p:cNvPr id="5" name="TextBox 4"/>
          <p:cNvSpPr txBox="1"/>
          <p:nvPr/>
        </p:nvSpPr>
        <p:spPr>
          <a:xfrm>
            <a:off x="2057401" y="5257800"/>
            <a:ext cx="5792835" cy="369332"/>
          </a:xfrm>
          <a:prstGeom prst="rect">
            <a:avLst/>
          </a:prstGeom>
          <a:noFill/>
        </p:spPr>
        <p:txBody>
          <a:bodyPr wrap="none" rtlCol="0">
            <a:spAutoFit/>
          </a:bodyPr>
          <a:lstStyle/>
          <a:p>
            <a:r>
              <a:rPr lang="en-US" dirty="0"/>
              <a:t>http://www.psychologicalscience.org/index.php/replication</a:t>
            </a:r>
          </a:p>
        </p:txBody>
      </p:sp>
    </p:spTree>
    <p:extLst>
      <p:ext uri="{BB962C8B-B14F-4D97-AF65-F5344CB8AC3E}">
        <p14:creationId xmlns:p14="http://schemas.microsoft.com/office/powerpoint/2010/main" val="148472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smtClean="0"/>
              <a:t>Why we care</a:t>
            </a:r>
            <a:endParaRPr lang="en-US" dirty="0"/>
          </a:p>
        </p:txBody>
      </p:sp>
      <p:sp>
        <p:nvSpPr>
          <p:cNvPr id="7" name="Content Placeholder 6"/>
          <p:cNvSpPr>
            <a:spLocks noGrp="1"/>
          </p:cNvSpPr>
          <p:nvPr>
            <p:ph idx="1"/>
          </p:nvPr>
        </p:nvSpPr>
        <p:spPr/>
        <p:txBody>
          <a:bodyPr/>
          <a:lstStyle/>
          <a:p>
            <a:r>
              <a:rPr lang="en-US" dirty="0" smtClean="0"/>
              <a:t>Identifies fraud, human error</a:t>
            </a:r>
          </a:p>
          <a:p>
            <a:endParaRPr lang="en-US" dirty="0" smtClean="0"/>
          </a:p>
          <a:p>
            <a:r>
              <a:rPr lang="en-US" dirty="0" smtClean="0"/>
              <a:t>Confirms earlier findings (bolsters evidence base)</a:t>
            </a:r>
            <a:endParaRPr lang="en-US" dirty="0"/>
          </a:p>
        </p:txBody>
      </p:sp>
    </p:spTree>
    <p:extLst>
      <p:ext uri="{BB962C8B-B14F-4D97-AF65-F5344CB8AC3E}">
        <p14:creationId xmlns:p14="http://schemas.microsoft.com/office/powerpoint/2010/main" val="17662979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Solution: workflow</a:t>
            </a:r>
            <a:endParaRPr lang="en-GB" dirty="0"/>
          </a:p>
        </p:txBody>
      </p:sp>
      <p:sp>
        <p:nvSpPr>
          <p:cNvPr id="3" name="Content Placeholder 2"/>
          <p:cNvSpPr>
            <a:spLocks noGrp="1"/>
          </p:cNvSpPr>
          <p:nvPr>
            <p:ph idx="1"/>
          </p:nvPr>
        </p:nvSpPr>
        <p:spPr>
          <a:xfrm>
            <a:off x="838200" y="1825625"/>
            <a:ext cx="10515600" cy="4767680"/>
          </a:xfrm>
        </p:spPr>
        <p:txBody>
          <a:bodyPr>
            <a:normAutofit fontScale="70000" lnSpcReduction="20000"/>
          </a:bodyPr>
          <a:lstStyle/>
          <a:p>
            <a:pPr marL="514350" indent="-514350">
              <a:buFont typeface="+mj-lt"/>
              <a:buAutoNum type="arabicPeriod"/>
            </a:pPr>
            <a:r>
              <a:rPr lang="en-GB" dirty="0" smtClean="0"/>
              <a:t>Data analysis is computer programming</a:t>
            </a:r>
          </a:p>
          <a:p>
            <a:pPr lvl="1"/>
            <a:r>
              <a:rPr lang="en-GB" dirty="0" smtClean="0"/>
              <a:t>Code everything </a:t>
            </a:r>
            <a:r>
              <a:rPr lang="en-GB" dirty="0"/>
              <a:t>that can be </a:t>
            </a:r>
            <a:r>
              <a:rPr lang="en-GB" dirty="0" smtClean="0"/>
              <a:t>coded.</a:t>
            </a:r>
          </a:p>
          <a:p>
            <a:pPr marL="514350" indent="-514350">
              <a:buFont typeface="+mj-lt"/>
              <a:buAutoNum type="arabicPeriod"/>
            </a:pPr>
            <a:r>
              <a:rPr lang="en-GB" dirty="0" smtClean="0"/>
              <a:t>No data analyst is an island for long.</a:t>
            </a:r>
          </a:p>
          <a:p>
            <a:pPr lvl="1"/>
            <a:r>
              <a:rPr lang="en-GB" dirty="0" smtClean="0"/>
              <a:t>Code is communication</a:t>
            </a:r>
          </a:p>
          <a:p>
            <a:pPr marL="514350" indent="-514350">
              <a:buFont typeface="+mj-lt"/>
              <a:buAutoNum type="arabicPeriod"/>
            </a:pPr>
            <a:r>
              <a:rPr lang="en-GB" dirty="0" smtClean="0"/>
              <a:t>Map inputs to outputs</a:t>
            </a:r>
          </a:p>
          <a:p>
            <a:pPr lvl="1"/>
            <a:r>
              <a:rPr lang="en-GB" dirty="0"/>
              <a:t>We should know where the data came from and what operations were  performed on which set of data.</a:t>
            </a:r>
          </a:p>
          <a:p>
            <a:pPr marL="514350" indent="-514350">
              <a:buFont typeface="+mj-lt"/>
              <a:buAutoNum type="arabicPeriod"/>
            </a:pPr>
            <a:r>
              <a:rPr lang="en-GB" dirty="0" smtClean="0"/>
              <a:t>Version control prevents clobbering, reconciles history, and helps organize work.</a:t>
            </a:r>
          </a:p>
          <a:p>
            <a:pPr lvl="1"/>
            <a:r>
              <a:rPr lang="en-GB" dirty="0" smtClean="0"/>
              <a:t>No: </a:t>
            </a:r>
            <a:r>
              <a:rPr lang="en-GB" dirty="0"/>
              <a:t> </a:t>
            </a:r>
            <a:r>
              <a:rPr lang="en-GB" dirty="0" smtClean="0"/>
              <a:t>inequalityMV4_APSRsubmit_reallyfinal2</a:t>
            </a:r>
          </a:p>
          <a:p>
            <a:pPr lvl="1"/>
            <a:r>
              <a:rPr lang="en-GB" dirty="0"/>
              <a:t>Version control: </a:t>
            </a:r>
            <a:r>
              <a:rPr lang="en-GB" dirty="0" err="1"/>
              <a:t>Github</a:t>
            </a:r>
            <a:r>
              <a:rPr lang="en-GB"/>
              <a:t>, OSF</a:t>
            </a:r>
          </a:p>
          <a:p>
            <a:pPr marL="514350" indent="-514350">
              <a:buFont typeface="+mj-lt"/>
              <a:buAutoNum type="arabicPeriod"/>
            </a:pPr>
            <a:r>
              <a:rPr lang="en-GB" smtClean="0"/>
              <a:t>Testing </a:t>
            </a:r>
            <a:r>
              <a:rPr lang="en-GB" dirty="0" smtClean="0"/>
              <a:t>minimizes error.</a:t>
            </a:r>
          </a:p>
          <a:p>
            <a:pPr marL="514350" indent="-514350">
              <a:buFont typeface="+mj-lt"/>
              <a:buAutoNum type="arabicPeriod"/>
            </a:pPr>
            <a:r>
              <a:rPr lang="en-GB" dirty="0" smtClean="0"/>
              <a:t>Work should be reproducible.</a:t>
            </a:r>
          </a:p>
          <a:p>
            <a:pPr lvl="1"/>
            <a:r>
              <a:rPr lang="en-GB" dirty="0" smtClean="0"/>
              <a:t>Integrate Coding, </a:t>
            </a:r>
            <a:r>
              <a:rPr lang="en-GB" dirty="0" err="1" smtClean="0"/>
              <a:t>Rmarkdown</a:t>
            </a:r>
            <a:r>
              <a:rPr lang="en-GB" dirty="0" smtClean="0"/>
              <a:t>, </a:t>
            </a:r>
          </a:p>
          <a:p>
            <a:pPr lvl="1"/>
            <a:r>
              <a:rPr lang="en-GB" dirty="0" smtClean="0"/>
              <a:t>Organise thoughts: </a:t>
            </a:r>
            <a:r>
              <a:rPr lang="en-GB" dirty="0" err="1" smtClean="0"/>
              <a:t>simplenote</a:t>
            </a:r>
            <a:endParaRPr lang="en-GB" dirty="0" smtClean="0"/>
          </a:p>
          <a:p>
            <a:pPr marL="514350" indent="-514350">
              <a:buFont typeface="+mj-lt"/>
              <a:buAutoNum type="arabicPeriod"/>
            </a:pPr>
            <a:r>
              <a:rPr lang="en-GB" dirty="0" smtClean="0"/>
              <a:t>Research ought to be credible communication.</a:t>
            </a:r>
          </a:p>
          <a:p>
            <a:endParaRPr lang="en-GB" dirty="0" smtClean="0"/>
          </a:p>
          <a:p>
            <a:r>
              <a:rPr lang="en-GB" dirty="0" smtClean="0"/>
              <a:t>See </a:t>
            </a:r>
            <a:r>
              <a:rPr lang="en-GB" dirty="0" err="1" smtClean="0"/>
              <a:t>Bouwers</a:t>
            </a:r>
            <a:r>
              <a:rPr lang="en-GB" dirty="0" smtClean="0"/>
              <a:t> and Voors 2016 How to improve your relationship with your future self</a:t>
            </a:r>
          </a:p>
        </p:txBody>
      </p:sp>
    </p:spTree>
    <p:extLst>
      <p:ext uri="{BB962C8B-B14F-4D97-AF65-F5344CB8AC3E}">
        <p14:creationId xmlns:p14="http://schemas.microsoft.com/office/powerpoint/2010/main" val="15780579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4" name="Title 1"/>
          <p:cNvSpPr>
            <a:spLocks noGrp="1"/>
          </p:cNvSpPr>
          <p:nvPr>
            <p:ph type="title"/>
          </p:nvPr>
        </p:nvSpPr>
        <p:spPr>
          <a:xfrm>
            <a:off x="2015642" y="230188"/>
            <a:ext cx="8442796" cy="826446"/>
          </a:xfrm>
        </p:spPr>
        <p:txBody>
          <a:bodyPr/>
          <a:lstStyle/>
          <a:p>
            <a:pPr algn="l"/>
            <a:r>
              <a:rPr lang="en-US" sz="2800" dirty="0">
                <a:latin typeface="+mn-lt"/>
              </a:rPr>
              <a:t>Dishonesty Happens</a:t>
            </a:r>
          </a:p>
        </p:txBody>
      </p:sp>
      <p:sp>
        <p:nvSpPr>
          <p:cNvPr id="991238" name="Slide Number Placeholder 7"/>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defRPr>
            </a:lvl9pPr>
          </a:lstStyle>
          <a:p>
            <a:pPr algn="r"/>
            <a:fld id="{EA44F4F5-0353-415D-8C9A-C8BD8DADD4DD}" type="slidenum">
              <a:rPr lang="en-US" sz="1100">
                <a:solidFill>
                  <a:schemeClr val="bg1"/>
                </a:solidFill>
                <a:latin typeface="+mn-lt"/>
                <a:cs typeface="Arial" pitchFamily="34" charset="0"/>
              </a:rPr>
              <a:pPr algn="r"/>
              <a:t>4</a:t>
            </a:fld>
            <a:endParaRPr lang="en-US" sz="1100">
              <a:solidFill>
                <a:schemeClr val="bg1"/>
              </a:solidFill>
              <a:latin typeface="+mn-lt"/>
              <a:cs typeface="Arial" pitchFamily="34" charset="0"/>
            </a:endParaRPr>
          </a:p>
        </p:txBody>
      </p:sp>
      <p:pic>
        <p:nvPicPr>
          <p:cNvPr id="5" name="Picture 4" descr="28stapel1-articleLarge-v5.jpg"/>
          <p:cNvPicPr>
            <a:picLocks noChangeAspect="1"/>
          </p:cNvPicPr>
          <p:nvPr/>
        </p:nvPicPr>
        <p:blipFill>
          <a:blip r:embed="rId3"/>
          <a:stretch>
            <a:fillRect/>
          </a:stretch>
        </p:blipFill>
        <p:spPr>
          <a:xfrm>
            <a:off x="3632200" y="1375943"/>
            <a:ext cx="5041900" cy="4327631"/>
          </a:xfrm>
          <a:prstGeom prst="rect">
            <a:avLst/>
          </a:prstGeom>
        </p:spPr>
      </p:pic>
    </p:spTree>
    <p:extLst>
      <p:ext uri="{BB962C8B-B14F-4D97-AF65-F5344CB8AC3E}">
        <p14:creationId xmlns:p14="http://schemas.microsoft.com/office/powerpoint/2010/main" val="9546496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0" y="533400"/>
            <a:ext cx="7467600" cy="762000"/>
          </a:xfrm>
        </p:spPr>
        <p:txBody>
          <a:bodyPr/>
          <a:lstStyle/>
          <a:p>
            <a:r>
              <a:rPr lang="en-US" dirty="0" smtClean="0"/>
              <a:t>Replication Resources</a:t>
            </a:r>
            <a:endParaRPr lang="en-US" dirty="0"/>
          </a:p>
        </p:txBody>
      </p:sp>
      <p:sp>
        <p:nvSpPr>
          <p:cNvPr id="7" name="Content Placeholder 6"/>
          <p:cNvSpPr>
            <a:spLocks noGrp="1"/>
          </p:cNvSpPr>
          <p:nvPr>
            <p:ph idx="1"/>
          </p:nvPr>
        </p:nvSpPr>
        <p:spPr/>
        <p:txBody>
          <a:bodyPr>
            <a:normAutofit/>
          </a:bodyPr>
          <a:lstStyle/>
          <a:p>
            <a:r>
              <a:rPr lang="en-US" dirty="0" smtClean="0"/>
              <a:t>Replication Wiki: </a:t>
            </a:r>
          </a:p>
          <a:p>
            <a:r>
              <a:rPr lang="en-US" dirty="0" smtClean="0">
                <a:hlinkClick r:id="rId3"/>
              </a:rPr>
              <a:t>http://replication.uni-goettingen.de/</a:t>
            </a:r>
            <a:endParaRPr lang="en-US" dirty="0" smtClean="0"/>
          </a:p>
          <a:p>
            <a:endParaRPr lang="en-US" dirty="0" smtClean="0"/>
          </a:p>
          <a:p>
            <a:r>
              <a:rPr lang="en-US" dirty="0" smtClean="0"/>
              <a:t>Large-scale Replication Efforts</a:t>
            </a:r>
          </a:p>
          <a:p>
            <a:pPr lvl="1"/>
            <a:r>
              <a:rPr lang="en-US" dirty="0" smtClean="0">
                <a:hlinkClick r:id="rId4"/>
              </a:rPr>
              <a:t>Reproducibility Project: Psychology</a:t>
            </a:r>
            <a:endParaRPr lang="en-US" dirty="0" smtClean="0"/>
          </a:p>
          <a:p>
            <a:pPr lvl="1"/>
            <a:r>
              <a:rPr lang="en-US" dirty="0" smtClean="0">
                <a:hlinkClick r:id="rId5"/>
              </a:rPr>
              <a:t>Many Labs</a:t>
            </a:r>
            <a:endParaRPr lang="en-US" dirty="0" smtClean="0"/>
          </a:p>
          <a:p>
            <a:pPr marL="411480" lvl="1" indent="0">
              <a:buNone/>
            </a:pPr>
            <a:endParaRPr lang="en-US" dirty="0" smtClean="0"/>
          </a:p>
          <a:p>
            <a:endParaRPr lang="en-US"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9600" y="762001"/>
            <a:ext cx="1790950" cy="1810003"/>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15552" y="3048000"/>
            <a:ext cx="1904999" cy="1143000"/>
          </a:xfrm>
          <a:prstGeom prst="rect">
            <a:avLst/>
          </a:prstGeom>
        </p:spPr>
      </p:pic>
    </p:spTree>
    <p:extLst>
      <p:ext uri="{BB962C8B-B14F-4D97-AF65-F5344CB8AC3E}">
        <p14:creationId xmlns:p14="http://schemas.microsoft.com/office/powerpoint/2010/main" val="21297121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0" y="533400"/>
            <a:ext cx="7467600" cy="762000"/>
          </a:xfrm>
        </p:spPr>
        <p:txBody>
          <a:bodyPr/>
          <a:lstStyle/>
          <a:p>
            <a:r>
              <a:rPr lang="en-US" dirty="0" smtClean="0"/>
              <a:t>Replication Resources</a:t>
            </a:r>
            <a:endParaRPr lang="en-US" dirty="0"/>
          </a:p>
        </p:txBody>
      </p:sp>
      <p:sp>
        <p:nvSpPr>
          <p:cNvPr id="7" name="Content Placeholder 6"/>
          <p:cNvSpPr>
            <a:spLocks noGrp="1"/>
          </p:cNvSpPr>
          <p:nvPr>
            <p:ph idx="1"/>
          </p:nvPr>
        </p:nvSpPr>
        <p:spPr/>
        <p:txBody>
          <a:bodyPr>
            <a:normAutofit/>
          </a:bodyPr>
          <a:lstStyle/>
          <a:p>
            <a:pPr marL="411480" lvl="1" indent="0">
              <a:buNone/>
            </a:pPr>
            <a:endParaRPr lang="en-US" dirty="0" smtClean="0"/>
          </a:p>
          <a:p>
            <a:r>
              <a:rPr lang="en-US" dirty="0" smtClean="0"/>
              <a:t>Data/Code Repositories:</a:t>
            </a:r>
          </a:p>
          <a:p>
            <a:pPr lvl="1"/>
            <a:r>
              <a:rPr lang="en-US" dirty="0" err="1" smtClean="0"/>
              <a:t>Dataverse</a:t>
            </a:r>
            <a:r>
              <a:rPr lang="en-US" dirty="0" smtClean="0"/>
              <a:t> (IQSS)</a:t>
            </a:r>
          </a:p>
          <a:p>
            <a:pPr lvl="1"/>
            <a:r>
              <a:rPr lang="en-US" dirty="0" smtClean="0"/>
              <a:t>ICPSR</a:t>
            </a:r>
          </a:p>
          <a:p>
            <a:pPr lvl="1"/>
            <a:r>
              <a:rPr lang="en-US" dirty="0" smtClean="0"/>
              <a:t>Open Science Framework</a:t>
            </a:r>
          </a:p>
          <a:p>
            <a:pPr lvl="1"/>
            <a:r>
              <a:rPr lang="en-US" dirty="0" smtClean="0"/>
              <a:t>GitHub</a:t>
            </a:r>
          </a:p>
          <a:p>
            <a:pPr lvl="1"/>
            <a:endParaRPr lang="en-US" dirty="0" smtClean="0"/>
          </a:p>
          <a:p>
            <a:r>
              <a:rPr lang="en-US" dirty="0" smtClean="0"/>
              <a:t>New ICMJE Policy?</a:t>
            </a:r>
          </a:p>
          <a:p>
            <a:pPr lvl="1"/>
            <a:r>
              <a:rPr lang="en-US" dirty="0" smtClean="0"/>
              <a:t>Jan 20, 2016</a:t>
            </a:r>
          </a:p>
          <a:p>
            <a:pPr lvl="1"/>
            <a:r>
              <a:rPr lang="en-US" dirty="0"/>
              <a:t>http://annals.org/article.aspx?articleid=2482115</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9600" y="1854200"/>
            <a:ext cx="1790950" cy="1790950"/>
          </a:xfrm>
          <a:prstGeom prst="rect">
            <a:avLst/>
          </a:prstGeom>
        </p:spPr>
      </p:pic>
    </p:spTree>
    <p:extLst>
      <p:ext uri="{BB962C8B-B14F-4D97-AF65-F5344CB8AC3E}">
        <p14:creationId xmlns:p14="http://schemas.microsoft.com/office/powerpoint/2010/main" val="17797689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0" y="533400"/>
            <a:ext cx="7467600" cy="762000"/>
          </a:xfrm>
        </p:spPr>
        <p:txBody>
          <a:bodyPr/>
          <a:lstStyle/>
          <a:p>
            <a:r>
              <a:rPr lang="en-US" dirty="0" smtClean="0"/>
              <a:t>Replication Standards</a:t>
            </a:r>
            <a:endParaRPr lang="en-US" dirty="0"/>
          </a:p>
        </p:txBody>
      </p:sp>
      <p:sp>
        <p:nvSpPr>
          <p:cNvPr id="7" name="Content Placeholder 6"/>
          <p:cNvSpPr>
            <a:spLocks noGrp="1"/>
          </p:cNvSpPr>
          <p:nvPr>
            <p:ph idx="1"/>
          </p:nvPr>
        </p:nvSpPr>
        <p:spPr/>
        <p:txBody>
          <a:bodyPr/>
          <a:lstStyle/>
          <a:p>
            <a:pPr>
              <a:buFontTx/>
              <a:buChar char="•"/>
            </a:pPr>
            <a:r>
              <a:rPr lang="en-US" dirty="0" smtClean="0"/>
              <a:t>Replications need to be subject to rigorous peer review (no “second-tier” standards)</a:t>
            </a:r>
          </a:p>
          <a:p>
            <a:pPr>
              <a:buFontTx/>
              <a:buChar char="•"/>
            </a:pPr>
            <a:endParaRPr lang="en-US" dirty="0" smtClean="0"/>
          </a:p>
          <a:p>
            <a:pPr>
              <a:buFontTx/>
              <a:buChar char="•"/>
            </a:pPr>
            <a:r>
              <a:rPr lang="en-US" dirty="0" smtClean="0"/>
              <a:t>Could they be pre-registered as well?</a:t>
            </a:r>
          </a:p>
          <a:p>
            <a:pPr>
              <a:buFontTx/>
              <a:buChar char="•"/>
            </a:pPr>
            <a:endParaRPr lang="en-US" dirty="0"/>
          </a:p>
        </p:txBody>
      </p:sp>
    </p:spTree>
    <p:extLst>
      <p:ext uri="{BB962C8B-B14F-4D97-AF65-F5344CB8AC3E}">
        <p14:creationId xmlns:p14="http://schemas.microsoft.com/office/powerpoint/2010/main" val="7591892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Reproducibility</a:t>
            </a:r>
            <a:endParaRPr lang="en-US" dirty="0"/>
          </a:p>
        </p:txBody>
      </p:sp>
      <p:sp>
        <p:nvSpPr>
          <p:cNvPr id="6" name="Rectangle 5"/>
          <p:cNvSpPr/>
          <p:nvPr/>
        </p:nvSpPr>
        <p:spPr>
          <a:xfrm>
            <a:off x="2286000" y="1804739"/>
            <a:ext cx="7315200" cy="4431983"/>
          </a:xfrm>
          <a:prstGeom prst="rect">
            <a:avLst/>
          </a:prstGeom>
        </p:spPr>
        <p:txBody>
          <a:bodyPr wrap="square">
            <a:spAutoFit/>
          </a:bodyPr>
          <a:lstStyle/>
          <a:p>
            <a:pPr>
              <a:buNone/>
            </a:pPr>
            <a:r>
              <a:rPr lang="en-US" sz="2600" b="1" dirty="0">
                <a:solidFill>
                  <a:srgbClr val="0000FF"/>
                </a:solidFill>
              </a:rPr>
              <a:t>The Reproducibility Project: Psychology</a:t>
            </a:r>
            <a:r>
              <a:rPr lang="en-US" sz="2600" dirty="0"/>
              <a:t> was a </a:t>
            </a:r>
            <a:r>
              <a:rPr lang="en-US" sz="2600" dirty="0" err="1"/>
              <a:t>crowdsourced</a:t>
            </a:r>
            <a:r>
              <a:rPr lang="en-US" sz="2600" dirty="0"/>
              <a:t> effort to estimate the reproducibility of a sample of 100 studies from the literature. </a:t>
            </a:r>
          </a:p>
          <a:p>
            <a:pPr>
              <a:buNone/>
            </a:pPr>
            <a:endParaRPr lang="en-US" sz="2600" dirty="0"/>
          </a:p>
          <a:p>
            <a:r>
              <a:rPr lang="en-US" i="1" dirty="0"/>
              <a:t>Science (Aug 28, 2015): “</a:t>
            </a:r>
            <a:r>
              <a:rPr lang="en-US" dirty="0"/>
              <a:t>Ninety-seven percent of original studies had statistically significant results. Thirty-six percent of replications had statistically significant results; 47% of original effect sizes were in the 95% confidence interval of the replication effect size; 39% of effects were subjectively rated to have replicated the original result; and if no bias in </a:t>
            </a:r>
            <a:r>
              <a:rPr lang="en-US" dirty="0" smtClean="0"/>
              <a:t>original results </a:t>
            </a:r>
            <a:r>
              <a:rPr lang="en-US" dirty="0"/>
              <a:t>is assumed, combining original and replication results left 68% with statistically significant effects.”</a:t>
            </a:r>
          </a:p>
          <a:p>
            <a:pPr>
              <a:buNone/>
            </a:pPr>
            <a:endParaRPr lang="en-US" sz="2600" i="1" dirty="0"/>
          </a:p>
          <a:p>
            <a:pPr>
              <a:buNone/>
            </a:pPr>
            <a:r>
              <a:rPr lang="en-US" sz="2600" dirty="0">
                <a:hlinkClick r:id="rId2"/>
              </a:rPr>
              <a:t>https://osf.io/ezcuj/</a:t>
            </a:r>
            <a:endParaRPr lang="en-US" sz="2600" dirty="0"/>
          </a:p>
        </p:txBody>
      </p:sp>
    </p:spTree>
    <p:extLst>
      <p:ext uri="{BB962C8B-B14F-4D97-AF65-F5344CB8AC3E}">
        <p14:creationId xmlns:p14="http://schemas.microsoft.com/office/powerpoint/2010/main" val="4281096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Labs</a:t>
            </a:r>
            <a:endParaRPr lang="en-US" dirty="0"/>
          </a:p>
        </p:txBody>
      </p:sp>
      <p:sp>
        <p:nvSpPr>
          <p:cNvPr id="4" name="Content Placeholder 2"/>
          <p:cNvSpPr>
            <a:spLocks noGrp="1"/>
          </p:cNvSpPr>
          <p:nvPr>
            <p:ph idx="1"/>
          </p:nvPr>
        </p:nvSpPr>
        <p:spPr>
          <a:xfrm>
            <a:off x="1752600" y="1371600"/>
            <a:ext cx="3733800" cy="381000"/>
          </a:xfrm>
        </p:spPr>
        <p:txBody>
          <a:bodyPr>
            <a:normAutofit fontScale="85000" lnSpcReduction="20000"/>
          </a:bodyPr>
          <a:lstStyle/>
          <a:p>
            <a:pPr>
              <a:buNone/>
            </a:pPr>
            <a:r>
              <a:rPr lang="en-US" sz="3000" dirty="0">
                <a:hlinkClick r:id="rId2"/>
              </a:rPr>
              <a:t>https://osf.io/wx7ck/</a:t>
            </a:r>
            <a:endParaRPr lang="en-US" sz="3000" dirty="0"/>
          </a:p>
        </p:txBody>
      </p:sp>
      <p:pic>
        <p:nvPicPr>
          <p:cNvPr id="5" name="Picture 4" descr="Many-Labs-Replication.jpg"/>
          <p:cNvPicPr>
            <a:picLocks noChangeAspect="1"/>
          </p:cNvPicPr>
          <p:nvPr/>
        </p:nvPicPr>
        <p:blipFill>
          <a:blip r:embed="rId3"/>
          <a:stretch>
            <a:fillRect/>
          </a:stretch>
        </p:blipFill>
        <p:spPr>
          <a:xfrm>
            <a:off x="2502289" y="1842929"/>
            <a:ext cx="7863047" cy="4724828"/>
          </a:xfrm>
          <a:prstGeom prst="rect">
            <a:avLst/>
          </a:prstGeom>
        </p:spPr>
      </p:pic>
    </p:spTree>
    <p:extLst>
      <p:ext uri="{BB962C8B-B14F-4D97-AF65-F5344CB8AC3E}">
        <p14:creationId xmlns:p14="http://schemas.microsoft.com/office/powerpoint/2010/main" val="11678801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533401"/>
            <a:ext cx="5486400" cy="789431"/>
          </a:xfrm>
          <a:prstGeom prst="rect">
            <a:avLst/>
          </a:prstGeom>
          <a:solidFill>
            <a:schemeClr val="accent4">
              <a:alpha val="80000"/>
            </a:schemeClr>
          </a:solidFill>
          <a:ln>
            <a:noFill/>
          </a:ln>
        </p:spPr>
        <p:style>
          <a:lnRef idx="3">
            <a:schemeClr val="lt1"/>
          </a:lnRef>
          <a:fillRef idx="1">
            <a:schemeClr val="accent4"/>
          </a:fillRef>
          <a:effectRef idx="1">
            <a:schemeClr val="accent4"/>
          </a:effectRef>
          <a:fontRef idx="minor">
            <a:schemeClr val="lt1"/>
          </a:fontRef>
        </p:style>
        <p:txBody>
          <a:bodyPr lIns="365760" rtlCol="0" anchor="ctr"/>
          <a:lstStyle/>
          <a:p>
            <a:r>
              <a:rPr lang="en-US" sz="3800" dirty="0">
                <a:solidFill>
                  <a:schemeClr val="bg1"/>
                </a:solidFill>
              </a:rPr>
              <a:t>Why we worry…</a:t>
            </a:r>
          </a:p>
        </p:txBody>
      </p:sp>
      <p:sp>
        <p:nvSpPr>
          <p:cNvPr id="12" name="Title 11"/>
          <p:cNvSpPr>
            <a:spLocks noGrp="1"/>
          </p:cNvSpPr>
          <p:nvPr>
            <p:ph type="title"/>
          </p:nvPr>
        </p:nvSpPr>
        <p:spPr/>
        <p:txBody>
          <a:bodyPr/>
          <a:lstStyle/>
          <a:p>
            <a:r>
              <a:rPr lang="en-US" dirty="0" smtClean="0"/>
              <a:t>Some Solutions…</a:t>
            </a:r>
            <a:endParaRPr lang="en-US" dirty="0"/>
          </a:p>
        </p:txBody>
      </p:sp>
      <p:sp>
        <p:nvSpPr>
          <p:cNvPr id="13" name="Content Placeholder 12"/>
          <p:cNvSpPr>
            <a:spLocks noGrp="1"/>
          </p:cNvSpPr>
          <p:nvPr>
            <p:ph idx="1"/>
          </p:nvPr>
        </p:nvSpPr>
        <p:spPr>
          <a:xfrm>
            <a:off x="457200" y="1676401"/>
            <a:ext cx="9753600" cy="4373563"/>
          </a:xfrm>
        </p:spPr>
        <p:txBody>
          <a:bodyPr/>
          <a:lstStyle/>
          <a:p>
            <a:pPr>
              <a:lnSpc>
                <a:spcPct val="150000"/>
              </a:lnSpc>
            </a:pPr>
            <a:r>
              <a:rPr lang="en-US" dirty="0" smtClean="0"/>
              <a:t>Publication bias </a:t>
            </a:r>
            <a:r>
              <a:rPr lang="en-US" dirty="0" err="1" smtClean="0">
                <a:sym typeface="Wingdings"/>
              </a:rPr>
              <a:t></a:t>
            </a:r>
            <a:r>
              <a:rPr lang="en-US" dirty="0" smtClean="0">
                <a:sym typeface="Wingdings"/>
              </a:rPr>
              <a:t> Pre-registration</a:t>
            </a:r>
            <a:endParaRPr lang="en-US" dirty="0" smtClean="0"/>
          </a:p>
          <a:p>
            <a:pPr>
              <a:lnSpc>
                <a:spcPct val="150000"/>
              </a:lnSpc>
            </a:pPr>
            <a:r>
              <a:rPr lang="en-US" dirty="0" smtClean="0"/>
              <a:t>Non-disclosure </a:t>
            </a:r>
            <a:r>
              <a:rPr lang="en-US" dirty="0" smtClean="0">
                <a:sym typeface="Wingdings"/>
              </a:rPr>
              <a:t> Reporting standards</a:t>
            </a:r>
            <a:endParaRPr lang="en-US" dirty="0" smtClean="0"/>
          </a:p>
          <a:p>
            <a:pPr>
              <a:lnSpc>
                <a:spcPct val="150000"/>
              </a:lnSpc>
            </a:pPr>
            <a:r>
              <a:rPr lang="en-US" dirty="0" smtClean="0"/>
              <a:t>P-hacking</a:t>
            </a:r>
            <a:r>
              <a:rPr lang="en-US" dirty="0" smtClean="0">
                <a:sym typeface="Wingdings"/>
              </a:rPr>
              <a:t> Pre-specification</a:t>
            </a:r>
            <a:endParaRPr lang="en-US" dirty="0" smtClean="0"/>
          </a:p>
          <a:p>
            <a:pPr>
              <a:lnSpc>
                <a:spcPct val="150000"/>
              </a:lnSpc>
            </a:pPr>
            <a:r>
              <a:rPr lang="en-US" dirty="0" smtClean="0">
                <a:sym typeface="Wingdings"/>
              </a:rPr>
              <a:t>Failure to replicate </a:t>
            </a:r>
            <a:r>
              <a:rPr lang="en-US" dirty="0" err="1" smtClean="0">
                <a:sym typeface="Wingdings"/>
              </a:rPr>
              <a:t></a:t>
            </a:r>
            <a:r>
              <a:rPr lang="en-US" dirty="0" smtClean="0">
                <a:sym typeface="Wingdings"/>
              </a:rPr>
              <a:t> Open data/materials, Many Labs</a:t>
            </a:r>
            <a:endParaRPr lang="en-US" dirty="0" smtClean="0"/>
          </a:p>
        </p:txBody>
      </p:sp>
    </p:spTree>
    <p:extLst>
      <p:ext uri="{BB962C8B-B14F-4D97-AF65-F5344CB8AC3E}">
        <p14:creationId xmlns:p14="http://schemas.microsoft.com/office/powerpoint/2010/main" val="18482028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does this mean?</a:t>
            </a:r>
            <a:endParaRPr lang="en-US" dirty="0"/>
          </a:p>
        </p:txBody>
      </p:sp>
      <p:sp>
        <p:nvSpPr>
          <p:cNvPr id="8" name="Oval 7"/>
          <p:cNvSpPr/>
          <p:nvPr/>
        </p:nvSpPr>
        <p:spPr>
          <a:xfrm>
            <a:off x="1752600" y="3352800"/>
            <a:ext cx="2362200" cy="2362200"/>
          </a:xfrm>
          <a:prstGeom prst="ellipse">
            <a:avLst/>
          </a:prstGeom>
          <a:solidFill>
            <a:srgbClr val="6A7A3B"/>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Pre-register study and pre-specify hypotheses, protocols &amp; analyses</a:t>
            </a:r>
          </a:p>
        </p:txBody>
      </p:sp>
      <p:sp>
        <p:nvSpPr>
          <p:cNvPr id="9" name="Oval 8"/>
          <p:cNvSpPr/>
          <p:nvPr/>
        </p:nvSpPr>
        <p:spPr>
          <a:xfrm>
            <a:off x="4800600" y="3352800"/>
            <a:ext cx="2362200" cy="2362200"/>
          </a:xfrm>
          <a:prstGeom prst="ellipse">
            <a:avLst/>
          </a:prstGeom>
          <a:solidFill>
            <a:schemeClr val="accent2">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Carry out pre-specified analyses; document process &amp; pivots</a:t>
            </a:r>
          </a:p>
        </p:txBody>
      </p:sp>
      <p:sp>
        <p:nvSpPr>
          <p:cNvPr id="10" name="Oval 9"/>
          <p:cNvSpPr/>
          <p:nvPr/>
        </p:nvSpPr>
        <p:spPr>
          <a:xfrm>
            <a:off x="7848600" y="3352800"/>
            <a:ext cx="2362200" cy="2362200"/>
          </a:xfrm>
          <a:prstGeom prst="ellipse">
            <a:avLst/>
          </a:prstGeom>
          <a:solidFill>
            <a:schemeClr val="accent4">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Report all findings; disclose all analyses; share all data &amp; materials</a:t>
            </a:r>
          </a:p>
        </p:txBody>
      </p:sp>
      <p:sp>
        <p:nvSpPr>
          <p:cNvPr id="11" name="Rectangle 10"/>
          <p:cNvSpPr/>
          <p:nvPr/>
        </p:nvSpPr>
        <p:spPr>
          <a:xfrm>
            <a:off x="2316486" y="2743201"/>
            <a:ext cx="1236236" cy="461665"/>
          </a:xfrm>
          <a:prstGeom prst="rect">
            <a:avLst/>
          </a:prstGeom>
        </p:spPr>
        <p:txBody>
          <a:bodyPr wrap="none">
            <a:spAutoFit/>
          </a:bodyPr>
          <a:lstStyle/>
          <a:p>
            <a:pPr>
              <a:lnSpc>
                <a:spcPct val="120000"/>
              </a:lnSpc>
            </a:pPr>
            <a:r>
              <a:rPr lang="en-US" sz="2000" b="1" dirty="0">
                <a:solidFill>
                  <a:schemeClr val="tx2"/>
                </a:solidFill>
                <a:latin typeface="Helvetica Neue"/>
                <a:cs typeface="Helvetica Neue"/>
              </a:rPr>
              <a:t>BEFORE</a:t>
            </a:r>
          </a:p>
        </p:txBody>
      </p:sp>
      <p:sp>
        <p:nvSpPr>
          <p:cNvPr id="12" name="Rectangle 11"/>
          <p:cNvSpPr/>
          <p:nvPr/>
        </p:nvSpPr>
        <p:spPr>
          <a:xfrm>
            <a:off x="5376540" y="2743201"/>
            <a:ext cx="1212191" cy="461665"/>
          </a:xfrm>
          <a:prstGeom prst="rect">
            <a:avLst/>
          </a:prstGeom>
        </p:spPr>
        <p:txBody>
          <a:bodyPr wrap="none">
            <a:spAutoFit/>
          </a:bodyPr>
          <a:lstStyle/>
          <a:p>
            <a:pPr>
              <a:lnSpc>
                <a:spcPct val="120000"/>
              </a:lnSpc>
            </a:pPr>
            <a:r>
              <a:rPr lang="en-US" sz="2000" b="1" dirty="0">
                <a:solidFill>
                  <a:schemeClr val="tx2"/>
                </a:solidFill>
                <a:latin typeface="Helvetica Neue"/>
                <a:cs typeface="Helvetica Neue"/>
              </a:rPr>
              <a:t>DURING</a:t>
            </a:r>
          </a:p>
        </p:txBody>
      </p:sp>
      <p:sp>
        <p:nvSpPr>
          <p:cNvPr id="13" name="Rectangle 12"/>
          <p:cNvSpPr/>
          <p:nvPr/>
        </p:nvSpPr>
        <p:spPr>
          <a:xfrm>
            <a:off x="8513027" y="2743201"/>
            <a:ext cx="1023037" cy="461665"/>
          </a:xfrm>
          <a:prstGeom prst="rect">
            <a:avLst/>
          </a:prstGeom>
        </p:spPr>
        <p:txBody>
          <a:bodyPr wrap="none">
            <a:spAutoFit/>
          </a:bodyPr>
          <a:lstStyle/>
          <a:p>
            <a:pPr>
              <a:lnSpc>
                <a:spcPct val="120000"/>
              </a:lnSpc>
            </a:pPr>
            <a:r>
              <a:rPr lang="en-US" sz="2000" b="1" dirty="0">
                <a:solidFill>
                  <a:schemeClr val="tx2"/>
                </a:solidFill>
                <a:latin typeface="Helvetica Neue"/>
                <a:cs typeface="Helvetica Neue"/>
              </a:rPr>
              <a:t>AFTER</a:t>
            </a:r>
          </a:p>
        </p:txBody>
      </p:sp>
      <p:sp>
        <p:nvSpPr>
          <p:cNvPr id="14" name="TextBox 13"/>
          <p:cNvSpPr txBox="1"/>
          <p:nvPr/>
        </p:nvSpPr>
        <p:spPr>
          <a:xfrm>
            <a:off x="1814849" y="1371601"/>
            <a:ext cx="2039148" cy="584775"/>
          </a:xfrm>
          <a:prstGeom prst="rect">
            <a:avLst/>
          </a:prstGeom>
          <a:noFill/>
        </p:spPr>
        <p:txBody>
          <a:bodyPr wrap="none" rtlCol="0">
            <a:spAutoFit/>
          </a:bodyPr>
          <a:lstStyle/>
          <a:p>
            <a:r>
              <a:rPr lang="en-US" sz="3200" dirty="0"/>
              <a:t>In practice:</a:t>
            </a:r>
          </a:p>
        </p:txBody>
      </p:sp>
    </p:spTree>
    <p:extLst>
      <p:ext uri="{BB962C8B-B14F-4D97-AF65-F5344CB8AC3E}">
        <p14:creationId xmlns:p14="http://schemas.microsoft.com/office/powerpoint/2010/main" val="15421322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a:spLocks noGrp="1"/>
          </p:cNvSpPr>
          <p:nvPr>
            <p:ph type="title"/>
          </p:nvPr>
        </p:nvSpPr>
        <p:spPr/>
        <p:txBody>
          <a:bodyPr>
            <a:normAutofit/>
          </a:bodyPr>
          <a:lstStyle/>
          <a:p>
            <a:pPr algn="l"/>
            <a:r>
              <a:rPr lang="en-US" sz="3200" dirty="0"/>
              <a:t>In practice:</a:t>
            </a:r>
          </a:p>
        </p:txBody>
      </p:sp>
      <p:sp>
        <p:nvSpPr>
          <p:cNvPr id="6" name="Content Placeholder 1"/>
          <p:cNvSpPr txBox="1">
            <a:spLocks/>
          </p:cNvSpPr>
          <p:nvPr/>
        </p:nvSpPr>
        <p:spPr>
          <a:xfrm>
            <a:off x="2133600" y="1752600"/>
            <a:ext cx="7391400" cy="34290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4"/>
              </a:buClr>
              <a:buFont typeface="Wingdings" charset="2"/>
              <a:buChar char="§"/>
              <a:defRPr sz="2400" kern="1200">
                <a:solidFill>
                  <a:schemeClr val="accent5">
                    <a:lumMod val="75000"/>
                  </a:schemeClr>
                </a:solidFill>
                <a:latin typeface="Helvetica Neue"/>
                <a:ea typeface="+mn-ea"/>
                <a:cs typeface="Helvetica Neue"/>
              </a:defRPr>
            </a:lvl1pPr>
            <a:lvl2pPr marL="640080" indent="-228600" algn="l" defTabSz="914400" rtl="0" eaLnBrk="1" latinLnBrk="0" hangingPunct="1">
              <a:spcBef>
                <a:spcPct val="20000"/>
              </a:spcBef>
              <a:buClr>
                <a:schemeClr val="accent4"/>
              </a:buClr>
              <a:buFont typeface="Wingdings" charset="2"/>
              <a:buChar char="§"/>
              <a:defRPr sz="2000" kern="1200">
                <a:solidFill>
                  <a:schemeClr val="accent5">
                    <a:lumMod val="75000"/>
                  </a:schemeClr>
                </a:solidFill>
                <a:latin typeface="Helvetica Neue"/>
                <a:ea typeface="+mn-ea"/>
                <a:cs typeface="Helvetica Neue"/>
              </a:defRPr>
            </a:lvl2pPr>
            <a:lvl3pPr marL="914400" indent="-228600" algn="l" defTabSz="914400" rtl="0" eaLnBrk="1" latinLnBrk="0" hangingPunct="1">
              <a:spcBef>
                <a:spcPct val="20000"/>
              </a:spcBef>
              <a:buClr>
                <a:schemeClr val="accent4"/>
              </a:buClr>
              <a:buFont typeface="Wingdings" charset="2"/>
              <a:buChar char="§"/>
              <a:defRPr sz="1800" kern="1200">
                <a:solidFill>
                  <a:schemeClr val="accent5">
                    <a:lumMod val="75000"/>
                  </a:schemeClr>
                </a:solidFill>
                <a:latin typeface="Helvetica Neue"/>
                <a:ea typeface="+mn-ea"/>
                <a:cs typeface="Helvetica Neue"/>
              </a:defRPr>
            </a:lvl3pPr>
            <a:lvl4pPr marL="1280160" indent="-228600" algn="l" defTabSz="914400" rtl="0" eaLnBrk="1" latinLnBrk="0" hangingPunct="1">
              <a:spcBef>
                <a:spcPct val="20000"/>
              </a:spcBef>
              <a:buClr>
                <a:schemeClr val="accent4"/>
              </a:buClr>
              <a:buFont typeface="Wingdings" charset="2"/>
              <a:buChar char="§"/>
              <a:defRPr sz="1600" kern="1200">
                <a:solidFill>
                  <a:schemeClr val="accent5">
                    <a:lumMod val="75000"/>
                  </a:schemeClr>
                </a:solidFill>
                <a:latin typeface="Helvetica Neue"/>
                <a:ea typeface="+mn-ea"/>
                <a:cs typeface="Helvetica Neue"/>
              </a:defRPr>
            </a:lvl4pPr>
            <a:lvl5pPr marL="1554480" indent="-228600" algn="l" defTabSz="914400" rtl="0" eaLnBrk="1" latinLnBrk="0" hangingPunct="1">
              <a:spcBef>
                <a:spcPct val="20000"/>
              </a:spcBef>
              <a:buClr>
                <a:schemeClr val="accent4"/>
              </a:buClr>
              <a:buFont typeface="Wingdings" charset="2"/>
              <a:buChar char="§"/>
              <a:defRPr sz="1600" kern="1200" baseline="0">
                <a:solidFill>
                  <a:schemeClr val="accent5">
                    <a:lumMod val="75000"/>
                  </a:schemeClr>
                </a:solidFill>
                <a:latin typeface="Helvetica Neue"/>
                <a:ea typeface="+mn-ea"/>
                <a:cs typeface="Helvetica Neue"/>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411480" lvl="1" indent="0">
              <a:buNone/>
            </a:pPr>
            <a:r>
              <a:rPr lang="en-US" dirty="0"/>
              <a:t>Report everything another researcher would need to replicate your research:</a:t>
            </a:r>
          </a:p>
          <a:p>
            <a:pPr lvl="1">
              <a:buFont typeface="Arial" panose="020B0604020202020204" pitchFamily="34" charset="0"/>
              <a:buChar char="•"/>
            </a:pPr>
            <a:r>
              <a:rPr lang="en-US" dirty="0"/>
              <a:t>Literate programming</a:t>
            </a:r>
          </a:p>
          <a:p>
            <a:pPr lvl="1">
              <a:buFont typeface="Arial" panose="020B0604020202020204" pitchFamily="34" charset="0"/>
              <a:buChar char="•"/>
            </a:pPr>
            <a:r>
              <a:rPr lang="en-US" dirty="0"/>
              <a:t>Version control</a:t>
            </a:r>
          </a:p>
          <a:p>
            <a:pPr lvl="1">
              <a:buFont typeface="Arial" panose="020B0604020202020204" pitchFamily="34" charset="0"/>
              <a:buChar char="•"/>
            </a:pPr>
            <a:r>
              <a:rPr lang="en-US" dirty="0"/>
              <a:t>Dynamic documents</a:t>
            </a:r>
          </a:p>
          <a:p>
            <a:pPr lvl="1">
              <a:buFont typeface="Arial" panose="020B0604020202020204" pitchFamily="34" charset="0"/>
              <a:buChar char="•"/>
            </a:pPr>
            <a:r>
              <a:rPr lang="en-US" dirty="0"/>
              <a:t>Follow consensus reporting standards</a:t>
            </a:r>
          </a:p>
          <a:p>
            <a:pPr lvl="1">
              <a:buFont typeface="Arial" panose="020B0604020202020204" pitchFamily="34" charset="0"/>
              <a:buChar char="•"/>
            </a:pPr>
            <a:endParaRPr lang="en-US" dirty="0"/>
          </a:p>
        </p:txBody>
      </p:sp>
      <p:pic>
        <p:nvPicPr>
          <p:cNvPr id="7" name="Picture 6" descr="data_large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00" y="4406900"/>
            <a:ext cx="1968500" cy="1917700"/>
          </a:xfrm>
          <a:prstGeom prst="rect">
            <a:avLst/>
          </a:prstGeom>
        </p:spPr>
      </p:pic>
      <p:pic>
        <p:nvPicPr>
          <p:cNvPr id="8" name="Picture 7" descr="materials_large_colo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050" y="4406900"/>
            <a:ext cx="1968500" cy="1917700"/>
          </a:xfrm>
          <a:prstGeom prst="rect">
            <a:avLst/>
          </a:prstGeom>
        </p:spPr>
      </p:pic>
      <p:pic>
        <p:nvPicPr>
          <p:cNvPr id="9" name="Picture 8" descr="preregistered_large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0" y="4419600"/>
            <a:ext cx="1968500" cy="1917700"/>
          </a:xfrm>
          <a:prstGeom prst="rect">
            <a:avLst/>
          </a:prstGeom>
        </p:spPr>
      </p:pic>
      <p:sp>
        <p:nvSpPr>
          <p:cNvPr id="10" name="Rectangle 9"/>
          <p:cNvSpPr/>
          <p:nvPr/>
        </p:nvSpPr>
        <p:spPr>
          <a:xfrm>
            <a:off x="1676400" y="5943601"/>
            <a:ext cx="8534400" cy="646331"/>
          </a:xfrm>
          <a:prstGeom prst="rect">
            <a:avLst/>
          </a:prstGeom>
        </p:spPr>
        <p:txBody>
          <a:bodyPr wrap="square">
            <a:spAutoFit/>
          </a:bodyPr>
          <a:lstStyle/>
          <a:p>
            <a:pPr lvl="1">
              <a:buNone/>
            </a:pPr>
            <a:r>
              <a:rPr lang="en-US" sz="3600" dirty="0"/>
              <a:t> </a:t>
            </a:r>
          </a:p>
        </p:txBody>
      </p:sp>
    </p:spTree>
    <p:extLst>
      <p:ext uri="{BB962C8B-B14F-4D97-AF65-F5344CB8AC3E}">
        <p14:creationId xmlns:p14="http://schemas.microsoft.com/office/powerpoint/2010/main" val="140449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strVal val="#ppt_w*0.70"/>
                                          </p:val>
                                        </p:tav>
                                        <p:tav tm="100000">
                                          <p:val>
                                            <p:strVal val="#ppt_w"/>
                                          </p:val>
                                        </p:tav>
                                      </p:tavLst>
                                    </p:anim>
                                    <p:anim calcmode="lin" valueType="num">
                                      <p:cBhvr>
                                        <p:cTn id="12" dur="1000" fill="hold"/>
                                        <p:tgtEl>
                                          <p:spTgt spid="7"/>
                                        </p:tgtEl>
                                        <p:attrNameLst>
                                          <p:attrName>ppt_h</p:attrName>
                                        </p:attrNameLst>
                                      </p:cBhvr>
                                      <p:tavLst>
                                        <p:tav tm="0">
                                          <p:val>
                                            <p:strVal val="#ppt_h"/>
                                          </p:val>
                                        </p:tav>
                                        <p:tav tm="100000">
                                          <p:val>
                                            <p:strVal val="#ppt_h"/>
                                          </p:val>
                                        </p:tav>
                                      </p:tavLst>
                                    </p:anim>
                                    <p:animEffect transition="in" filter="fade">
                                      <p:cBhvr>
                                        <p:cTn id="13" dur="1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strVal val="#ppt_w*0.70"/>
                                          </p:val>
                                        </p:tav>
                                        <p:tav tm="100000">
                                          <p:val>
                                            <p:strVal val="#ppt_w"/>
                                          </p:val>
                                        </p:tav>
                                      </p:tavLst>
                                    </p:anim>
                                    <p:anim calcmode="lin" valueType="num">
                                      <p:cBhvr>
                                        <p:cTn id="19" dur="1000" fill="hold"/>
                                        <p:tgtEl>
                                          <p:spTgt spid="8"/>
                                        </p:tgtEl>
                                        <p:attrNameLst>
                                          <p:attrName>ppt_h</p:attrName>
                                        </p:attrNameLst>
                                      </p:cBhvr>
                                      <p:tavLst>
                                        <p:tav tm="0">
                                          <p:val>
                                            <p:strVal val="#ppt_h"/>
                                          </p:val>
                                        </p:tav>
                                        <p:tav tm="100000">
                                          <p:val>
                                            <p:strVal val="#ppt_h"/>
                                          </p:val>
                                        </p:tav>
                                      </p:tavLst>
                                    </p:anim>
                                    <p:animEffect transition="in" filter="fade">
                                      <p:cBhvr>
                                        <p:cTn id="20" dur="1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strVal val="#ppt_w*0.70"/>
                                          </p:val>
                                        </p:tav>
                                        <p:tav tm="100000">
                                          <p:val>
                                            <p:strVal val="#ppt_w"/>
                                          </p:val>
                                        </p:tav>
                                      </p:tavLst>
                                    </p:anim>
                                    <p:anim calcmode="lin" valueType="num">
                                      <p:cBhvr>
                                        <p:cTn id="26" dur="1000" fill="hold"/>
                                        <p:tgtEl>
                                          <p:spTgt spid="9"/>
                                        </p:tgtEl>
                                        <p:attrNameLst>
                                          <p:attrName>ppt_h</p:attrName>
                                        </p:attrNameLst>
                                      </p:cBhvr>
                                      <p:tavLst>
                                        <p:tav tm="0">
                                          <p:val>
                                            <p:strVal val="#ppt_h"/>
                                          </p:val>
                                        </p:tav>
                                        <p:tav tm="100000">
                                          <p:val>
                                            <p:strVal val="#ppt_h"/>
                                          </p:val>
                                        </p:tav>
                                      </p:tavLst>
                                    </p:anim>
                                    <p:animEffect transition="in" filter="fade">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Efficient and Right</a:t>
            </a:r>
            <a:endParaRPr lang="en-US" dirty="0"/>
          </a:p>
        </p:txBody>
      </p:sp>
    </p:spTree>
    <p:extLst>
      <p:ext uri="{BB962C8B-B14F-4D97-AF65-F5344CB8AC3E}">
        <p14:creationId xmlns:p14="http://schemas.microsoft.com/office/powerpoint/2010/main" val="1631735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we worry</a:t>
            </a:r>
            <a:endParaRPr lang="en-GB" dirty="0"/>
          </a:p>
        </p:txBody>
      </p:sp>
      <p:sp>
        <p:nvSpPr>
          <p:cNvPr id="3" name="Content Placeholder 2"/>
          <p:cNvSpPr>
            <a:spLocks noGrp="1"/>
          </p:cNvSpPr>
          <p:nvPr>
            <p:ph idx="1"/>
          </p:nvPr>
        </p:nvSpPr>
        <p:spPr/>
        <p:txBody>
          <a:bodyPr/>
          <a:lstStyle/>
          <a:p>
            <a:r>
              <a:rPr lang="en-GB" dirty="0" smtClean="0"/>
              <a:t>There are many claims and no evidence </a:t>
            </a:r>
          </a:p>
          <a:p>
            <a:endParaRPr lang="en-GB" dirty="0"/>
          </a:p>
          <a:p>
            <a:r>
              <a:rPr lang="en-US" dirty="0"/>
              <a:t>Results not </a:t>
            </a:r>
            <a:r>
              <a:rPr lang="en-US" b="1" dirty="0"/>
              <a:t>replicable</a:t>
            </a:r>
          </a:p>
          <a:p>
            <a:r>
              <a:rPr lang="en-US" dirty="0"/>
              <a:t>Results not </a:t>
            </a:r>
            <a:r>
              <a:rPr lang="en-US" b="1" dirty="0"/>
              <a:t>stable</a:t>
            </a:r>
          </a:p>
          <a:p>
            <a:r>
              <a:rPr lang="en-US" dirty="0"/>
              <a:t>Results not </a:t>
            </a:r>
            <a:r>
              <a:rPr lang="en-US" b="1" dirty="0"/>
              <a:t>credible</a:t>
            </a:r>
          </a:p>
          <a:p>
            <a:r>
              <a:rPr lang="en-US" dirty="0"/>
              <a:t>Results do not </a:t>
            </a:r>
            <a:r>
              <a:rPr lang="en-US" b="1" dirty="0"/>
              <a:t>cumulate</a:t>
            </a:r>
          </a:p>
          <a:p>
            <a:endParaRPr lang="en-US" b="1" dirty="0"/>
          </a:p>
          <a:p>
            <a:r>
              <a:rPr lang="en-US" dirty="0"/>
              <a:t>Possibly especially true for social interventions</a:t>
            </a:r>
          </a:p>
          <a:p>
            <a:endParaRPr lang="en-GB" dirty="0"/>
          </a:p>
        </p:txBody>
      </p:sp>
    </p:spTree>
    <p:extLst>
      <p:ext uri="{BB962C8B-B14F-4D97-AF65-F5344CB8AC3E}">
        <p14:creationId xmlns:p14="http://schemas.microsoft.com/office/powerpoint/2010/main" val="3140286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Possible Reasons</a:t>
            </a:r>
            <a:endParaRPr lang="en-US" dirty="0"/>
          </a:p>
        </p:txBody>
      </p:sp>
      <p:sp>
        <p:nvSpPr>
          <p:cNvPr id="3" name="Content Placeholder 2"/>
          <p:cNvSpPr>
            <a:spLocks noGrp="1"/>
          </p:cNvSpPr>
          <p:nvPr>
            <p:ph idx="1"/>
          </p:nvPr>
        </p:nvSpPr>
        <p:spPr/>
        <p:txBody>
          <a:bodyPr>
            <a:normAutofit lnSpcReduction="10000"/>
          </a:bodyPr>
          <a:lstStyle/>
          <a:p>
            <a:r>
              <a:rPr lang="en-US" dirty="0" smtClean="0"/>
              <a:t>Bad Designs</a:t>
            </a:r>
          </a:p>
          <a:p>
            <a:endParaRPr lang="en-US" dirty="0" smtClean="0"/>
          </a:p>
          <a:p>
            <a:r>
              <a:rPr lang="en-US" dirty="0" smtClean="0"/>
              <a:t>Bad Analyses</a:t>
            </a:r>
          </a:p>
          <a:p>
            <a:endParaRPr lang="en-US" dirty="0" smtClean="0"/>
          </a:p>
          <a:p>
            <a:r>
              <a:rPr lang="en-US" dirty="0" smtClean="0"/>
              <a:t>Bad Reporting</a:t>
            </a:r>
          </a:p>
          <a:p>
            <a:endParaRPr lang="en-US" dirty="0" smtClean="0"/>
          </a:p>
          <a:p>
            <a:r>
              <a:rPr lang="en-US" dirty="0" smtClean="0"/>
              <a:t>Bad Promotion</a:t>
            </a:r>
          </a:p>
          <a:p>
            <a:endParaRPr lang="en-US" dirty="0"/>
          </a:p>
          <a:p>
            <a:r>
              <a:rPr lang="en-US" dirty="0"/>
              <a:t>Error </a:t>
            </a:r>
            <a:r>
              <a:rPr lang="en-US" dirty="0" smtClean="0"/>
              <a:t>and Fraud</a:t>
            </a:r>
          </a:p>
        </p:txBody>
      </p:sp>
    </p:spTree>
    <p:extLst>
      <p:ext uri="{BB962C8B-B14F-4D97-AF65-F5344CB8AC3E}">
        <p14:creationId xmlns:p14="http://schemas.microsoft.com/office/powerpoint/2010/main" val="7164486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we find</a:t>
            </a:r>
            <a:endParaRPr lang="en-GB" dirty="0"/>
          </a:p>
        </p:txBody>
      </p:sp>
      <p:sp>
        <p:nvSpPr>
          <p:cNvPr id="3" name="Content Placeholder 2"/>
          <p:cNvSpPr>
            <a:spLocks noGrp="1"/>
          </p:cNvSpPr>
          <p:nvPr>
            <p:ph idx="1"/>
          </p:nvPr>
        </p:nvSpPr>
        <p:spPr/>
        <p:txBody>
          <a:bodyPr/>
          <a:lstStyle/>
          <a:p>
            <a:pPr>
              <a:buNone/>
            </a:pPr>
            <a:r>
              <a:rPr lang="en-US" dirty="0"/>
              <a:t>Weak academic norms can distort the body of evidence.</a:t>
            </a:r>
          </a:p>
          <a:p>
            <a:pPr>
              <a:buNone/>
            </a:pPr>
            <a:endParaRPr lang="en-US" dirty="0"/>
          </a:p>
          <a:p>
            <a:r>
              <a:rPr lang="en-US" dirty="0"/>
              <a:t>Publication bias (“file drawer” problem) </a:t>
            </a:r>
          </a:p>
          <a:p>
            <a:r>
              <a:rPr lang="en-US" dirty="0"/>
              <a:t>p-hacking</a:t>
            </a:r>
          </a:p>
          <a:p>
            <a:r>
              <a:rPr lang="en-US" dirty="0"/>
              <a:t>Non-disclosure </a:t>
            </a:r>
          </a:p>
          <a:p>
            <a:r>
              <a:rPr lang="en-US" dirty="0"/>
              <a:t>Selective reporting </a:t>
            </a:r>
          </a:p>
          <a:p>
            <a:r>
              <a:rPr lang="en-US" dirty="0"/>
              <a:t>Failure to replicate</a:t>
            </a:r>
          </a:p>
          <a:p>
            <a:endParaRPr lang="en-GB" dirty="0"/>
          </a:p>
        </p:txBody>
      </p:sp>
    </p:spTree>
    <p:extLst>
      <p:ext uri="{BB962C8B-B14F-4D97-AF65-F5344CB8AC3E}">
        <p14:creationId xmlns:p14="http://schemas.microsoft.com/office/powerpoint/2010/main" val="9359598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7143" y="1870116"/>
            <a:ext cx="7716957" cy="448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9067800" y="3081339"/>
            <a:ext cx="876300" cy="238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5079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76200"/>
            <a:ext cx="6172200" cy="6726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116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553</TotalTime>
  <Words>2680</Words>
  <Application>Microsoft Macintosh PowerPoint</Application>
  <PresentationFormat>Widescreen</PresentationFormat>
  <Paragraphs>297</Paragraphs>
  <Slides>48</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Avenir Book</vt:lpstr>
      <vt:lpstr>Calibri</vt:lpstr>
      <vt:lpstr>Calibri Light</vt:lpstr>
      <vt:lpstr>Helvetica Neue</vt:lpstr>
      <vt:lpstr>Times New Roman</vt:lpstr>
      <vt:lpstr>Wingdings</vt:lpstr>
      <vt:lpstr>Arial</vt:lpstr>
      <vt:lpstr>Office Theme</vt:lpstr>
      <vt:lpstr>Research Transparency</vt:lpstr>
      <vt:lpstr>Disclaimer</vt:lpstr>
      <vt:lpstr>Discuss</vt:lpstr>
      <vt:lpstr>Dishonesty Happens</vt:lpstr>
      <vt:lpstr>Why we worry</vt:lpstr>
      <vt:lpstr>Many Possible Reasons</vt:lpstr>
      <vt:lpstr>What we find</vt:lpstr>
      <vt:lpstr>PowerPoint Presentation</vt:lpstr>
      <vt:lpstr>PowerPoint Presentation</vt:lpstr>
      <vt:lpstr>PowerPoint Presentation</vt:lpstr>
      <vt:lpstr>PowerPoint Presentation</vt:lpstr>
      <vt:lpstr>What is a p-value?</vt:lpstr>
      <vt:lpstr>With what you know about p values…</vt:lpstr>
      <vt:lpstr>Solution: Increasing transparency</vt:lpstr>
      <vt:lpstr>Ecosystem for Open Science</vt:lpstr>
      <vt:lpstr>Publication Bias</vt:lpstr>
      <vt:lpstr>Publication Bias</vt:lpstr>
      <vt:lpstr>In social sciences…</vt:lpstr>
      <vt:lpstr>In medicine…</vt:lpstr>
      <vt:lpstr>p-curves</vt:lpstr>
      <vt:lpstr>In economics…</vt:lpstr>
      <vt:lpstr>In sociology…</vt:lpstr>
      <vt:lpstr>In political science…</vt:lpstr>
      <vt:lpstr>PowerPoint Presentation</vt:lpstr>
      <vt:lpstr>PowerPoint Presentation</vt:lpstr>
      <vt:lpstr>Solution: Registries</vt:lpstr>
      <vt:lpstr>Solution: Design Peer Review</vt:lpstr>
      <vt:lpstr>Pre-registration</vt:lpstr>
      <vt:lpstr>PowerPoint Presentation</vt:lpstr>
      <vt:lpstr>Non-disclosure</vt:lpstr>
      <vt:lpstr>Solution: Standards</vt:lpstr>
      <vt:lpstr>Solution: Standards, Grass Roots Efforts</vt:lpstr>
      <vt:lpstr>Selective Reporting</vt:lpstr>
      <vt:lpstr>PowerPoint Presentation</vt:lpstr>
      <vt:lpstr>Solution: Pre-specify</vt:lpstr>
      <vt:lpstr>Reduce Cherry-Picking</vt:lpstr>
      <vt:lpstr>Failure to replicate</vt:lpstr>
      <vt:lpstr>Why we care</vt:lpstr>
      <vt:lpstr>Solution: workflow</vt:lpstr>
      <vt:lpstr>Replication Resources</vt:lpstr>
      <vt:lpstr>Replication Resources</vt:lpstr>
      <vt:lpstr>Replication Standards</vt:lpstr>
      <vt:lpstr>Reproducibility</vt:lpstr>
      <vt:lpstr>Many Labs</vt:lpstr>
      <vt:lpstr>Some Solutions…</vt:lpstr>
      <vt:lpstr>What does this mean?</vt:lpstr>
      <vt:lpstr>In practice:</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3 Research Transparency</dc:title>
  <dc:creator>maarten voors</dc:creator>
  <cp:lastModifiedBy>Maarten Voors</cp:lastModifiedBy>
  <cp:revision>33</cp:revision>
  <dcterms:created xsi:type="dcterms:W3CDTF">2017-01-03T17:04:47Z</dcterms:created>
  <dcterms:modified xsi:type="dcterms:W3CDTF">2018-11-09T12:57:51Z</dcterms:modified>
</cp:coreProperties>
</file>